
<file path=[Content_Types].xml><?xml version="1.0" encoding="utf-8"?>
<Types xmlns="http://schemas.openxmlformats.org/package/2006/content-types">
  <Override PartName="/ppt/diagrams/layout2.xml" ContentType="application/vnd.openxmlformats-officedocument.drawingml.diagramLayout+xml"/>
  <Default Extension="rels" ContentType="application/vnd.openxmlformats-package.relationships+xml"/>
  <Override PartName="/ppt/slides/slide14.xml" ContentType="application/vnd.openxmlformats-officedocument.presentationml.slide+xml"/>
  <Override PartName="/ppt/diagrams/quickStyle5.xml" ContentType="application/vnd.openxmlformats-officedocument.drawingml.diagramStyl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customXml/itemProps1.xml" ContentType="application/vnd.openxmlformats-officedocument.customXmlProperties+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diagrams/data4.xml" ContentType="application/vnd.openxmlformats-officedocument.drawingml.diagramData+xml"/>
  <Override PartName="/ppt/diagrams/layout1.xml" ContentType="application/vnd.openxmlformats-officedocument.drawingml.diagramLayout+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diagrams/quickStyle4.xml" ContentType="application/vnd.openxmlformats-officedocument.drawingml.diagramStyle+xml"/>
  <Default Extension="fntdata" ContentType="application/x-fontdata"/>
  <Override PartName="/ppt/slides/slide20.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diagrams/data3.xml" ContentType="application/vnd.openxmlformats-officedocument.drawingml.diagramData+xml"/>
  <Default Extension="png" ContentType="image/png"/>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diagrams/quickStyle3.xml" ContentType="application/vnd.openxmlformats-officedocument.drawingml.diagramStyle+xml"/>
  <Override PartName="/ppt/diagrams/drawing5.xml" ContentType="application/vnd.ms-office.drawingml.diagramDrawing+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diagrams/colors5.xml" ContentType="application/vnd.openxmlformats-officedocument.drawingml.diagramColors+xml"/>
  <Override PartName="/ppt/notesSlides/notesSlide5.xml" ContentType="application/vnd.openxmlformats-officedocument.presentationml.notesSlide+xml"/>
  <Override PartName="/ppt/diagrams/quickStyle2.xml" ContentType="application/vnd.openxmlformats-officedocument.drawingml.diagramStyle+xml"/>
  <Override PartName="/customXml/itemProps5.xml" ContentType="application/vnd.openxmlformats-officedocument.customXmlProperties+xml"/>
  <Override PartName="/ppt/slides/slide9.xml" ContentType="application/vnd.openxmlformats-officedocument.presentationml.slide+xml"/>
  <Override PartName="/ppt/diagrams/drawing4.xml" ContentType="application/vnd.ms-office.drawingml.diagramDrawing+xml"/>
  <Override PartName="/ppt/slideLayouts/slideLayout9.xml" ContentType="application/vnd.openxmlformats-officedocument.presentationml.slideLayout+xml"/>
  <Override PartName="/ppt/slides/slide2.xml" ContentType="application/vnd.openxmlformats-officedocument.presentationml.slide+xml"/>
  <Override PartName="/ppt/diagrams/layout5.xml" ContentType="application/vnd.openxmlformats-officedocument.drawingml.diagramLayout+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ppt/diagrams/colors4.xml" ContentType="application/vnd.openxmlformats-officedocument.drawingml.diagramColors+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customXml/itemProps4.xml" ContentType="application/vnd.openxmlformats-officedocument.customXmlProperties+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diagrams/drawing3.xml" ContentType="application/vnd.ms-office.drawingml.diagramDrawing+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diagrams/layout4.xml" ContentType="application/vnd.openxmlformats-officedocument.drawingml.diagramLayout+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diagrams/colors3.xml" ContentType="application/vnd.openxmlformats-officedocument.drawingml.diagramColors+xml"/>
  <Override PartName="/ppt/notesSlides/notesSlide3.xml" ContentType="application/vnd.openxmlformats-officedocument.presentationml.notesSlide+xml"/>
  <Override PartName="/ppt/theme/theme2.xml" ContentType="application/vnd.openxmlformats-officedocument.theme+xml"/>
  <Override PartName="/customXml/itemProps3.xml" ContentType="application/vnd.openxmlformats-officedocument.customXmlProperties+xml"/>
  <Override PartName="/ppt/slideLayouts/slideLayout11.xml" ContentType="application/vnd.openxmlformats-officedocument.presentationml.slideLayout+xml"/>
  <Override PartName="/ppt/slides/slide23.xml" ContentType="application/vnd.openxmlformats-officedocument.presentationml.slide+xml"/>
  <Override PartName="/ppt/diagrams/drawing2.xml" ContentType="application/vnd.ms-office.drawingml.diagramDrawing+xml"/>
  <Override PartName="/ppt/slides/slide7.xml" ContentType="application/vnd.openxmlformats-officedocument.presentationml.slide+xml"/>
  <Override PartName="/ppt/slideLayouts/slideLayout7.xml" ContentType="application/vnd.openxmlformats-officedocument.presentationml.slideLayout+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diagrams/colors2.xml" ContentType="application/vnd.openxmlformats-officedocument.drawingml.diagramColors+xml"/>
  <Override PartName="/ppt/notesSlides/notesSlide2.xml" ContentType="application/vnd.openxmlformats-officedocument.presentationml.notesSlide+xml"/>
  <Override PartName="/ppt/theme/theme1.xml" ContentType="application/vnd.openxmlformats-officedocument.theme+xml"/>
  <Override PartName="/customXml/itemProps2.xml" ContentType="application/vnd.openxmlformats-officedocument.customXmlProperties+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Default Extension="bin" ContentType="application/vnd.openxmlformats-officedocument.presentationml.printerSettings"/>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embedTrueTypeFonts="1" saveSubsetFonts="1">
  <p:sldMasterIdLst>
    <p:sldMasterId id="2147483648" r:id="rId6"/>
  </p:sldMasterIdLst>
  <p:notesMasterIdLst>
    <p:notesMasterId r:id="rId31"/>
  </p:notesMasterIdLst>
  <p:sldIdLst>
    <p:sldId id="256" r:id="rId7"/>
    <p:sldId id="275" r:id="rId8"/>
    <p:sldId id="296" r:id="rId9"/>
    <p:sldId id="276" r:id="rId10"/>
    <p:sldId id="278" r:id="rId11"/>
    <p:sldId id="280" r:id="rId12"/>
    <p:sldId id="281" r:id="rId13"/>
    <p:sldId id="291" r:id="rId14"/>
    <p:sldId id="302" r:id="rId15"/>
    <p:sldId id="305" r:id="rId16"/>
    <p:sldId id="293" r:id="rId17"/>
    <p:sldId id="294" r:id="rId18"/>
    <p:sldId id="295" r:id="rId19"/>
    <p:sldId id="300" r:id="rId20"/>
    <p:sldId id="297" r:id="rId21"/>
    <p:sldId id="298" r:id="rId22"/>
    <p:sldId id="258" r:id="rId23"/>
    <p:sldId id="303" r:id="rId24"/>
    <p:sldId id="306" r:id="rId25"/>
    <p:sldId id="304" r:id="rId26"/>
    <p:sldId id="307" r:id="rId27"/>
    <p:sldId id="308" r:id="rId28"/>
    <p:sldId id="309" r:id="rId29"/>
    <p:sldId id="301" r:id="rId30"/>
  </p:sldIdLst>
  <p:sldSz cx="9144000" cy="5143500" type="screen16x9"/>
  <p:notesSz cx="6858000" cy="9144000"/>
  <p:embeddedFontLst>
    <p:embeddedFont>
      <p:font typeface="Segoe"/>
      <p:regular r:id="rId32"/>
      <p:bold r:id="rId33"/>
      <p:italic r:id="rId34"/>
      <p:boldItalic r:id="rId35"/>
    </p:embeddedFont>
    <p:embeddedFont>
      <p:font typeface="Segoe Light"/>
      <p:regular r:id="rId36"/>
      <p:italic r:id="rId37"/>
    </p:embeddedFont>
    <p:embeddedFont>
      <p:font typeface="Segoe UI"/>
      <p:regular r:id="rId38"/>
      <p:bold r:id="rId39"/>
      <p:italic r:id="rId40"/>
      <p:boldItalic r:id="rId41"/>
    </p:embeddedFont>
    <p:embeddedFont>
      <p:font typeface="Consolas"/>
      <p:regular r:id="rId42"/>
      <p:bold r:id="rId43"/>
      <p:italic r:id="rId44"/>
      <p:boldItalic r:id="rId45"/>
    </p:embeddedFont>
    <p:embeddedFont>
      <p:font typeface="Calibri"/>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8E8E8"/>
    <a:srgbClr val="262626"/>
    <a:srgbClr val="59595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9158" autoAdjust="0"/>
  </p:normalViewPr>
  <p:slideViewPr>
    <p:cSldViewPr>
      <p:cViewPr varScale="1">
        <p:scale>
          <a:sx n="128" d="100"/>
          <a:sy n="128" d="100"/>
        </p:scale>
        <p:origin x="-320" y="-10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font" Target="fonts/font9.fntdata"/><Relationship Id="rId41" Type="http://schemas.openxmlformats.org/officeDocument/2006/relationships/font" Target="fonts/font10.fntdata"/><Relationship Id="rId42" Type="http://schemas.openxmlformats.org/officeDocument/2006/relationships/font" Target="fonts/font11.fntdata"/><Relationship Id="rId43" Type="http://schemas.openxmlformats.org/officeDocument/2006/relationships/font" Target="fonts/font12.fntdata"/><Relationship Id="rId44" Type="http://schemas.openxmlformats.org/officeDocument/2006/relationships/font" Target="fonts/font13.fntdata"/><Relationship Id="rId45" Type="http://schemas.openxmlformats.org/officeDocument/2006/relationships/font" Target="fonts/font14.fntdata"/><Relationship Id="rId46" Type="http://schemas.openxmlformats.org/officeDocument/2006/relationships/font" Target="fonts/font15.fntdata"/><Relationship Id="rId47" Type="http://schemas.openxmlformats.org/officeDocument/2006/relationships/font" Target="fonts/font16.fntdata"/><Relationship Id="rId48" Type="http://schemas.openxmlformats.org/officeDocument/2006/relationships/font" Target="fonts/font17.fntdata"/><Relationship Id="rId49" Type="http://schemas.openxmlformats.org/officeDocument/2006/relationships/font" Target="fonts/font18.fntdata"/><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6" Type="http://schemas.openxmlformats.org/officeDocument/2006/relationships/slideMaster" Target="slideMasters/slide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notesMaster" Target="notesMasters/notesMaster1.xml"/><Relationship Id="rId32" Type="http://schemas.openxmlformats.org/officeDocument/2006/relationships/font" Target="fonts/font1.fntdata"/><Relationship Id="rId33" Type="http://schemas.openxmlformats.org/officeDocument/2006/relationships/font" Target="fonts/font2.fntdata"/><Relationship Id="rId34" Type="http://schemas.openxmlformats.org/officeDocument/2006/relationships/font" Target="fonts/font3.fntdata"/><Relationship Id="rId35" Type="http://schemas.openxmlformats.org/officeDocument/2006/relationships/font" Target="fonts/font4.fntdata"/><Relationship Id="rId36" Type="http://schemas.openxmlformats.org/officeDocument/2006/relationships/font" Target="fonts/font5.fntdata"/><Relationship Id="rId37" Type="http://schemas.openxmlformats.org/officeDocument/2006/relationships/font" Target="fonts/font6.fntdata"/><Relationship Id="rId38" Type="http://schemas.openxmlformats.org/officeDocument/2006/relationships/font" Target="fonts/font7.fntdata"/><Relationship Id="rId39" Type="http://schemas.openxmlformats.org/officeDocument/2006/relationships/font" Target="fonts/font8.fntdata"/><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07545-41E6-400E-823B-E81966EE4588}" type="doc">
      <dgm:prSet loTypeId="urn:microsoft.com/office/officeart/2005/8/layout/cycle6" loCatId="cycle" qsTypeId="urn:microsoft.com/office/officeart/2005/8/quickstyle/simple1" qsCatId="simple" csTypeId="urn:microsoft.com/office/officeart/2005/8/colors/accent1_4" csCatId="accent1" phldr="1"/>
      <dgm:spPr/>
      <dgm:t>
        <a:bodyPr/>
        <a:lstStyle/>
        <a:p>
          <a:endParaRPr lang="en-US"/>
        </a:p>
      </dgm:t>
    </dgm:pt>
    <dgm:pt modelId="{B110BB52-E6C7-403D-969F-A3F37FEA38D9}">
      <dgm:prSet phldrT="[Text]"/>
      <dgm:spPr>
        <a:solidFill>
          <a:srgbClr val="92D050"/>
        </a:solidFill>
      </dgm:spPr>
      <dgm:t>
        <a:bodyPr/>
        <a:lstStyle/>
        <a:p>
          <a:r>
            <a:rPr lang="en-US" dirty="0" smtClean="0"/>
            <a:t>Online</a:t>
          </a:r>
        </a:p>
        <a:p>
          <a:r>
            <a:rPr lang="en-US" dirty="0" smtClean="0"/>
            <a:t>Business</a:t>
          </a:r>
        </a:p>
        <a:p>
          <a:r>
            <a:rPr lang="en-US" dirty="0" smtClean="0"/>
            <a:t>Application</a:t>
          </a:r>
          <a:endParaRPr lang="en-US" dirty="0"/>
        </a:p>
      </dgm:t>
    </dgm:pt>
    <dgm:pt modelId="{7F97018B-6CBD-4C94-A3E0-6E8872BFD46B}" type="parTrans" cxnId="{04A6ABF1-C64E-4CC4-808B-A38BA26D505E}">
      <dgm:prSet/>
      <dgm:spPr/>
      <dgm:t>
        <a:bodyPr/>
        <a:lstStyle/>
        <a:p>
          <a:endParaRPr lang="en-US"/>
        </a:p>
      </dgm:t>
    </dgm:pt>
    <dgm:pt modelId="{1239DF77-9006-4C18-BE1A-AA1364950757}" type="sibTrans" cxnId="{04A6ABF1-C64E-4CC4-808B-A38BA26D505E}">
      <dgm:prSet/>
      <dgm:spPr/>
      <dgm:t>
        <a:bodyPr/>
        <a:lstStyle/>
        <a:p>
          <a:endParaRPr lang="en-US"/>
        </a:p>
      </dgm:t>
    </dgm:pt>
    <dgm:pt modelId="{BD93945E-398B-4734-B7E5-5F54DC810DAC}" type="pres">
      <dgm:prSet presAssocID="{AA107545-41E6-400E-823B-E81966EE4588}" presName="cycle" presStyleCnt="0">
        <dgm:presLayoutVars>
          <dgm:dir/>
          <dgm:resizeHandles val="exact"/>
        </dgm:presLayoutVars>
      </dgm:prSet>
      <dgm:spPr/>
      <dgm:t>
        <a:bodyPr/>
        <a:lstStyle/>
        <a:p>
          <a:endParaRPr lang="en-US"/>
        </a:p>
      </dgm:t>
    </dgm:pt>
    <dgm:pt modelId="{16C344D5-8D29-4A6E-9AAE-F06D21976AA9}" type="pres">
      <dgm:prSet presAssocID="{B110BB52-E6C7-403D-969F-A3F37FEA38D9}" presName="node" presStyleLbl="node1" presStyleIdx="0" presStyleCnt="1" custScaleX="100000" custScaleY="373750" custRadScaleRad="72879" custRadScaleInc="-217684">
        <dgm:presLayoutVars>
          <dgm:bulletEnabled val="1"/>
        </dgm:presLayoutVars>
      </dgm:prSet>
      <dgm:spPr>
        <a:prstGeom prst="can">
          <a:avLst/>
        </a:prstGeom>
      </dgm:spPr>
      <dgm:t>
        <a:bodyPr/>
        <a:lstStyle/>
        <a:p>
          <a:endParaRPr lang="en-US"/>
        </a:p>
      </dgm:t>
    </dgm:pt>
  </dgm:ptLst>
  <dgm:cxnLst>
    <dgm:cxn modelId="{04A6ABF1-C64E-4CC4-808B-A38BA26D505E}" srcId="{AA107545-41E6-400E-823B-E81966EE4588}" destId="{B110BB52-E6C7-403D-969F-A3F37FEA38D9}" srcOrd="0" destOrd="0" parTransId="{7F97018B-6CBD-4C94-A3E0-6E8872BFD46B}" sibTransId="{1239DF77-9006-4C18-BE1A-AA1364950757}"/>
    <dgm:cxn modelId="{63CC2E99-9B41-4E7B-9D50-2EB8E2CFF5BF}" type="presOf" srcId="{B110BB52-E6C7-403D-969F-A3F37FEA38D9}" destId="{16C344D5-8D29-4A6E-9AAE-F06D21976AA9}" srcOrd="0" destOrd="0" presId="urn:microsoft.com/office/officeart/2005/8/layout/cycle6"/>
    <dgm:cxn modelId="{CDA78C75-CCFF-433F-9FAE-6F6034565835}" type="presOf" srcId="{AA107545-41E6-400E-823B-E81966EE4588}" destId="{BD93945E-398B-4734-B7E5-5F54DC810DAC}" srcOrd="0" destOrd="0" presId="urn:microsoft.com/office/officeart/2005/8/layout/cycle6"/>
    <dgm:cxn modelId="{6D7645F9-7627-42E5-9A32-C7FBCAF082F4}" type="presParOf" srcId="{BD93945E-398B-4734-B7E5-5F54DC810DAC}" destId="{16C344D5-8D29-4A6E-9AAE-F06D21976AA9}" srcOrd="0"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107545-41E6-400E-823B-E81966EE4588}" type="doc">
      <dgm:prSet loTypeId="urn:microsoft.com/office/officeart/2005/8/layout/cycle6" loCatId="cycle" qsTypeId="urn:microsoft.com/office/officeart/2005/8/quickstyle/simple1" qsCatId="simple" csTypeId="urn:microsoft.com/office/officeart/2005/8/colors/accent1_4" csCatId="accent1" phldr="1"/>
      <dgm:spPr/>
      <dgm:t>
        <a:bodyPr/>
        <a:lstStyle/>
        <a:p>
          <a:endParaRPr lang="en-US"/>
        </a:p>
      </dgm:t>
    </dgm:pt>
    <dgm:pt modelId="{B110BB52-E6C7-403D-969F-A3F37FEA38D9}">
      <dgm:prSet phldrT="[Text]"/>
      <dgm:spPr>
        <a:solidFill>
          <a:srgbClr val="92D050"/>
        </a:solidFill>
      </dgm:spPr>
      <dgm:t>
        <a:bodyPr/>
        <a:lstStyle/>
        <a:p>
          <a:r>
            <a:rPr lang="en-US" dirty="0" smtClean="0"/>
            <a:t>Online</a:t>
          </a:r>
        </a:p>
        <a:p>
          <a:r>
            <a:rPr lang="en-US" dirty="0" smtClean="0"/>
            <a:t>Business</a:t>
          </a:r>
        </a:p>
        <a:p>
          <a:r>
            <a:rPr lang="en-US" dirty="0" smtClean="0"/>
            <a:t>Application</a:t>
          </a:r>
          <a:endParaRPr lang="en-US" dirty="0"/>
        </a:p>
      </dgm:t>
    </dgm:pt>
    <dgm:pt modelId="{7F97018B-6CBD-4C94-A3E0-6E8872BFD46B}" type="parTrans" cxnId="{04A6ABF1-C64E-4CC4-808B-A38BA26D505E}">
      <dgm:prSet/>
      <dgm:spPr/>
      <dgm:t>
        <a:bodyPr/>
        <a:lstStyle/>
        <a:p>
          <a:endParaRPr lang="en-US"/>
        </a:p>
      </dgm:t>
    </dgm:pt>
    <dgm:pt modelId="{1239DF77-9006-4C18-BE1A-AA1364950757}" type="sibTrans" cxnId="{04A6ABF1-C64E-4CC4-808B-A38BA26D505E}">
      <dgm:prSet/>
      <dgm:spPr/>
      <dgm:t>
        <a:bodyPr/>
        <a:lstStyle/>
        <a:p>
          <a:endParaRPr lang="en-US"/>
        </a:p>
      </dgm:t>
    </dgm:pt>
    <dgm:pt modelId="{BD93945E-398B-4734-B7E5-5F54DC810DAC}" type="pres">
      <dgm:prSet presAssocID="{AA107545-41E6-400E-823B-E81966EE4588}" presName="cycle" presStyleCnt="0">
        <dgm:presLayoutVars>
          <dgm:dir/>
          <dgm:resizeHandles val="exact"/>
        </dgm:presLayoutVars>
      </dgm:prSet>
      <dgm:spPr/>
      <dgm:t>
        <a:bodyPr/>
        <a:lstStyle/>
        <a:p>
          <a:endParaRPr lang="en-US"/>
        </a:p>
      </dgm:t>
    </dgm:pt>
    <dgm:pt modelId="{16C344D5-8D29-4A6E-9AAE-F06D21976AA9}" type="pres">
      <dgm:prSet presAssocID="{B110BB52-E6C7-403D-969F-A3F37FEA38D9}" presName="node" presStyleLbl="node1" presStyleIdx="0" presStyleCnt="1" custScaleX="100000" custScaleY="373750" custRadScaleRad="72879" custRadScaleInc="-217684">
        <dgm:presLayoutVars>
          <dgm:bulletEnabled val="1"/>
        </dgm:presLayoutVars>
      </dgm:prSet>
      <dgm:spPr>
        <a:prstGeom prst="can">
          <a:avLst/>
        </a:prstGeom>
      </dgm:spPr>
      <dgm:t>
        <a:bodyPr/>
        <a:lstStyle/>
        <a:p>
          <a:endParaRPr lang="en-US"/>
        </a:p>
      </dgm:t>
    </dgm:pt>
  </dgm:ptLst>
  <dgm:cxnLst>
    <dgm:cxn modelId="{04A6ABF1-C64E-4CC4-808B-A38BA26D505E}" srcId="{AA107545-41E6-400E-823B-E81966EE4588}" destId="{B110BB52-E6C7-403D-969F-A3F37FEA38D9}" srcOrd="0" destOrd="0" parTransId="{7F97018B-6CBD-4C94-A3E0-6E8872BFD46B}" sibTransId="{1239DF77-9006-4C18-BE1A-AA1364950757}"/>
    <dgm:cxn modelId="{7CE7214B-F0AA-4E87-BCA5-B04540BFA7D2}" type="presOf" srcId="{B110BB52-E6C7-403D-969F-A3F37FEA38D9}" destId="{16C344D5-8D29-4A6E-9AAE-F06D21976AA9}" srcOrd="0" destOrd="0" presId="urn:microsoft.com/office/officeart/2005/8/layout/cycle6"/>
    <dgm:cxn modelId="{87005CE3-3642-4581-9B6C-B80578990F7F}" type="presOf" srcId="{AA107545-41E6-400E-823B-E81966EE4588}" destId="{BD93945E-398B-4734-B7E5-5F54DC810DAC}" srcOrd="0" destOrd="0" presId="urn:microsoft.com/office/officeart/2005/8/layout/cycle6"/>
    <dgm:cxn modelId="{B2CBBC59-6654-4ECA-B7A8-587E6C32C2D6}" type="presParOf" srcId="{BD93945E-398B-4734-B7E5-5F54DC810DAC}" destId="{16C344D5-8D29-4A6E-9AAE-F06D21976AA9}" srcOrd="0"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107545-41E6-400E-823B-E81966EE4588}" type="doc">
      <dgm:prSet loTypeId="urn:microsoft.com/office/officeart/2005/8/layout/cycle6" loCatId="cycle" qsTypeId="urn:microsoft.com/office/officeart/2005/8/quickstyle/simple1" qsCatId="simple" csTypeId="urn:microsoft.com/office/officeart/2005/8/colors/accent4_4" csCatId="accent4" phldr="1"/>
      <dgm:spPr/>
      <dgm:t>
        <a:bodyPr/>
        <a:lstStyle/>
        <a:p>
          <a:endParaRPr lang="en-US"/>
        </a:p>
      </dgm:t>
    </dgm:pt>
    <dgm:pt modelId="{B110BB52-E6C7-403D-969F-A3F37FEA38D9}">
      <dgm:prSet phldrT="[Text]" custT="1"/>
      <dgm:spPr/>
      <dgm:t>
        <a:bodyPr/>
        <a:lstStyle/>
        <a:p>
          <a:r>
            <a:rPr lang="en-US" sz="1200" dirty="0" smtClean="0"/>
            <a:t>Primary Shard</a:t>
          </a:r>
          <a:endParaRPr lang="en-US" sz="1200" dirty="0"/>
        </a:p>
      </dgm:t>
    </dgm:pt>
    <dgm:pt modelId="{7F97018B-6CBD-4C94-A3E0-6E8872BFD46B}" type="parTrans" cxnId="{04A6ABF1-C64E-4CC4-808B-A38BA26D505E}">
      <dgm:prSet/>
      <dgm:spPr/>
      <dgm:t>
        <a:bodyPr/>
        <a:lstStyle/>
        <a:p>
          <a:endParaRPr lang="en-US" sz="4000"/>
        </a:p>
      </dgm:t>
    </dgm:pt>
    <dgm:pt modelId="{1239DF77-9006-4C18-BE1A-AA1364950757}" type="sibTrans" cxnId="{04A6ABF1-C64E-4CC4-808B-A38BA26D505E}">
      <dgm:prSet/>
      <dgm:spPr/>
      <dgm:t>
        <a:bodyPr/>
        <a:lstStyle/>
        <a:p>
          <a:endParaRPr lang="en-US" sz="4000"/>
        </a:p>
      </dgm:t>
    </dgm:pt>
    <dgm:pt modelId="{602DCC85-81CB-4FDE-A366-238FCE79E002}">
      <dgm:prSet phldrT="[Text]" custT="1"/>
      <dgm:spPr/>
      <dgm:t>
        <a:bodyPr/>
        <a:lstStyle/>
        <a:p>
          <a:r>
            <a:rPr lang="en-US" sz="1200" dirty="0" smtClean="0"/>
            <a:t>Readable Replica</a:t>
          </a:r>
          <a:endParaRPr lang="en-US" sz="1200" dirty="0"/>
        </a:p>
      </dgm:t>
    </dgm:pt>
    <dgm:pt modelId="{2B95A1E9-30B5-4F23-BC25-EFA7C07FE0E6}" type="parTrans" cxnId="{78D4E2C6-1CB3-41FE-A96B-25F67BD122C6}">
      <dgm:prSet/>
      <dgm:spPr/>
      <dgm:t>
        <a:bodyPr/>
        <a:lstStyle/>
        <a:p>
          <a:endParaRPr lang="en-US" sz="4000"/>
        </a:p>
      </dgm:t>
    </dgm:pt>
    <dgm:pt modelId="{4351225D-E077-4AB4-A518-405B266978EF}" type="sibTrans" cxnId="{78D4E2C6-1CB3-41FE-A96B-25F67BD122C6}">
      <dgm:prSet/>
      <dgm:spPr/>
      <dgm:t>
        <a:bodyPr/>
        <a:lstStyle/>
        <a:p>
          <a:endParaRPr lang="en-US" sz="4000"/>
        </a:p>
      </dgm:t>
    </dgm:pt>
    <dgm:pt modelId="{DC0583AA-5B71-47C9-BA2B-EFB359CFBADD}">
      <dgm:prSet phldrT="[Text]" custT="1"/>
      <dgm:spPr/>
      <dgm:t>
        <a:bodyPr/>
        <a:lstStyle/>
        <a:p>
          <a:r>
            <a:rPr lang="en-US" sz="1200" dirty="0" smtClean="0"/>
            <a:t>Readable Replica</a:t>
          </a:r>
          <a:endParaRPr lang="en-US" sz="1200" dirty="0"/>
        </a:p>
      </dgm:t>
    </dgm:pt>
    <dgm:pt modelId="{F8F76E5B-4FA3-4617-B471-08467C99EB21}" type="parTrans" cxnId="{FD726C93-1DAF-49AA-9159-E701A73912CA}">
      <dgm:prSet/>
      <dgm:spPr/>
      <dgm:t>
        <a:bodyPr/>
        <a:lstStyle/>
        <a:p>
          <a:endParaRPr lang="en-US" sz="4000"/>
        </a:p>
      </dgm:t>
    </dgm:pt>
    <dgm:pt modelId="{4BFE4483-4231-4930-8837-539B56F66483}" type="sibTrans" cxnId="{FD726C93-1DAF-49AA-9159-E701A73912CA}">
      <dgm:prSet/>
      <dgm:spPr/>
      <dgm:t>
        <a:bodyPr/>
        <a:lstStyle/>
        <a:p>
          <a:endParaRPr lang="en-US" sz="4000"/>
        </a:p>
      </dgm:t>
    </dgm:pt>
    <dgm:pt modelId="{BD93945E-398B-4734-B7E5-5F54DC810DAC}" type="pres">
      <dgm:prSet presAssocID="{AA107545-41E6-400E-823B-E81966EE4588}" presName="cycle" presStyleCnt="0">
        <dgm:presLayoutVars>
          <dgm:dir/>
          <dgm:resizeHandles val="exact"/>
        </dgm:presLayoutVars>
      </dgm:prSet>
      <dgm:spPr/>
      <dgm:t>
        <a:bodyPr/>
        <a:lstStyle/>
        <a:p>
          <a:endParaRPr lang="en-US"/>
        </a:p>
      </dgm:t>
    </dgm:pt>
    <dgm:pt modelId="{16C344D5-8D29-4A6E-9AAE-F06D21976AA9}" type="pres">
      <dgm:prSet presAssocID="{B110BB52-E6C7-403D-969F-A3F37FEA38D9}" presName="node" presStyleLbl="node1" presStyleIdx="0" presStyleCnt="3" custRadScaleRad="72879" custRadScaleInc="-217684">
        <dgm:presLayoutVars>
          <dgm:bulletEnabled val="1"/>
        </dgm:presLayoutVars>
      </dgm:prSet>
      <dgm:spPr>
        <a:prstGeom prst="can">
          <a:avLst/>
        </a:prstGeom>
      </dgm:spPr>
      <dgm:t>
        <a:bodyPr/>
        <a:lstStyle/>
        <a:p>
          <a:endParaRPr lang="en-US"/>
        </a:p>
      </dgm:t>
    </dgm:pt>
    <dgm:pt modelId="{3639DD29-5841-443E-85B7-0D0D211A1D0D}" type="pres">
      <dgm:prSet presAssocID="{B110BB52-E6C7-403D-969F-A3F37FEA38D9}" presName="spNode" presStyleCnt="0"/>
      <dgm:spPr/>
      <dgm:t>
        <a:bodyPr/>
        <a:lstStyle/>
        <a:p>
          <a:endParaRPr lang="en-US"/>
        </a:p>
      </dgm:t>
    </dgm:pt>
    <dgm:pt modelId="{5B4E9B50-6BD1-4444-AA7C-7A40F0DD4481}" type="pres">
      <dgm:prSet presAssocID="{1239DF77-9006-4C18-BE1A-AA1364950757}" presName="sibTrans" presStyleLbl="sibTrans1D1" presStyleIdx="0" presStyleCnt="3"/>
      <dgm:spPr/>
      <dgm:t>
        <a:bodyPr/>
        <a:lstStyle/>
        <a:p>
          <a:endParaRPr lang="en-US"/>
        </a:p>
      </dgm:t>
    </dgm:pt>
    <dgm:pt modelId="{5FBCE69C-DE58-4385-B612-9CC2586FF8D8}" type="pres">
      <dgm:prSet presAssocID="{602DCC85-81CB-4FDE-A366-238FCE79E002}" presName="node" presStyleLbl="node1" presStyleIdx="1" presStyleCnt="3" custRadScaleRad="101956" custRadScaleInc="-165348">
        <dgm:presLayoutVars>
          <dgm:bulletEnabled val="1"/>
        </dgm:presLayoutVars>
      </dgm:prSet>
      <dgm:spPr>
        <a:prstGeom prst="can">
          <a:avLst/>
        </a:prstGeom>
      </dgm:spPr>
      <dgm:t>
        <a:bodyPr/>
        <a:lstStyle/>
        <a:p>
          <a:endParaRPr lang="en-US"/>
        </a:p>
      </dgm:t>
    </dgm:pt>
    <dgm:pt modelId="{BAFBDFD8-B47B-4951-AB16-13152C01A320}" type="pres">
      <dgm:prSet presAssocID="{602DCC85-81CB-4FDE-A366-238FCE79E002}" presName="spNode" presStyleCnt="0"/>
      <dgm:spPr/>
      <dgm:t>
        <a:bodyPr/>
        <a:lstStyle/>
        <a:p>
          <a:endParaRPr lang="en-US"/>
        </a:p>
      </dgm:t>
    </dgm:pt>
    <dgm:pt modelId="{E69DB064-7D2D-4A6E-B7A6-DECFDE3F2E5E}" type="pres">
      <dgm:prSet presAssocID="{4351225D-E077-4AB4-A518-405B266978EF}" presName="sibTrans" presStyleLbl="sibTrans1D1" presStyleIdx="1" presStyleCnt="3"/>
      <dgm:spPr/>
      <dgm:t>
        <a:bodyPr/>
        <a:lstStyle/>
        <a:p>
          <a:endParaRPr lang="en-US"/>
        </a:p>
      </dgm:t>
    </dgm:pt>
    <dgm:pt modelId="{9633C51A-4480-4BA9-B2DA-189CE2E6DD02}" type="pres">
      <dgm:prSet presAssocID="{DC0583AA-5B71-47C9-BA2B-EFB359CFBADD}" presName="node" presStyleLbl="node1" presStyleIdx="2" presStyleCnt="3" custRadScaleRad="96572" custRadScaleInc="-296241">
        <dgm:presLayoutVars>
          <dgm:bulletEnabled val="1"/>
        </dgm:presLayoutVars>
      </dgm:prSet>
      <dgm:spPr>
        <a:prstGeom prst="can">
          <a:avLst/>
        </a:prstGeom>
      </dgm:spPr>
      <dgm:t>
        <a:bodyPr/>
        <a:lstStyle/>
        <a:p>
          <a:endParaRPr lang="en-US"/>
        </a:p>
      </dgm:t>
    </dgm:pt>
    <dgm:pt modelId="{DCCA9FFF-2265-4F6A-8474-EB8B83D14907}" type="pres">
      <dgm:prSet presAssocID="{DC0583AA-5B71-47C9-BA2B-EFB359CFBADD}" presName="spNode" presStyleCnt="0"/>
      <dgm:spPr/>
      <dgm:t>
        <a:bodyPr/>
        <a:lstStyle/>
        <a:p>
          <a:endParaRPr lang="en-US"/>
        </a:p>
      </dgm:t>
    </dgm:pt>
    <dgm:pt modelId="{BFF0A8A4-211C-46A7-9005-A33352659100}" type="pres">
      <dgm:prSet presAssocID="{4BFE4483-4231-4930-8837-539B56F66483}" presName="sibTrans" presStyleLbl="sibTrans1D1" presStyleIdx="2" presStyleCnt="3"/>
      <dgm:spPr/>
      <dgm:t>
        <a:bodyPr/>
        <a:lstStyle/>
        <a:p>
          <a:endParaRPr lang="en-US"/>
        </a:p>
      </dgm:t>
    </dgm:pt>
  </dgm:ptLst>
  <dgm:cxnLst>
    <dgm:cxn modelId="{61740575-2C20-4A43-A9D9-6B1128BEE7DC}" type="presOf" srcId="{1239DF77-9006-4C18-BE1A-AA1364950757}" destId="{5B4E9B50-6BD1-4444-AA7C-7A40F0DD4481}" srcOrd="0" destOrd="0" presId="urn:microsoft.com/office/officeart/2005/8/layout/cycle6"/>
    <dgm:cxn modelId="{FD726C93-1DAF-49AA-9159-E701A73912CA}" srcId="{AA107545-41E6-400E-823B-E81966EE4588}" destId="{DC0583AA-5B71-47C9-BA2B-EFB359CFBADD}" srcOrd="2" destOrd="0" parTransId="{F8F76E5B-4FA3-4617-B471-08467C99EB21}" sibTransId="{4BFE4483-4231-4930-8837-539B56F66483}"/>
    <dgm:cxn modelId="{4DDB8F7D-95B5-4769-8E5F-98B98E6C6D2A}" type="presOf" srcId="{602DCC85-81CB-4FDE-A366-238FCE79E002}" destId="{5FBCE69C-DE58-4385-B612-9CC2586FF8D8}" srcOrd="0" destOrd="0" presId="urn:microsoft.com/office/officeart/2005/8/layout/cycle6"/>
    <dgm:cxn modelId="{715193B1-84EA-4030-81EE-E86F7A3EC0C8}" type="presOf" srcId="{AA107545-41E6-400E-823B-E81966EE4588}" destId="{BD93945E-398B-4734-B7E5-5F54DC810DAC}" srcOrd="0" destOrd="0" presId="urn:microsoft.com/office/officeart/2005/8/layout/cycle6"/>
    <dgm:cxn modelId="{9DB4C374-6DC4-4C9C-A26D-3713E3A17035}" type="presOf" srcId="{B110BB52-E6C7-403D-969F-A3F37FEA38D9}" destId="{16C344D5-8D29-4A6E-9AAE-F06D21976AA9}" srcOrd="0" destOrd="0" presId="urn:microsoft.com/office/officeart/2005/8/layout/cycle6"/>
    <dgm:cxn modelId="{04A6ABF1-C64E-4CC4-808B-A38BA26D505E}" srcId="{AA107545-41E6-400E-823B-E81966EE4588}" destId="{B110BB52-E6C7-403D-969F-A3F37FEA38D9}" srcOrd="0" destOrd="0" parTransId="{7F97018B-6CBD-4C94-A3E0-6E8872BFD46B}" sibTransId="{1239DF77-9006-4C18-BE1A-AA1364950757}"/>
    <dgm:cxn modelId="{59857F20-5BA0-462D-9B4D-2576F807DD47}" type="presOf" srcId="{4BFE4483-4231-4930-8837-539B56F66483}" destId="{BFF0A8A4-211C-46A7-9005-A33352659100}" srcOrd="0" destOrd="0" presId="urn:microsoft.com/office/officeart/2005/8/layout/cycle6"/>
    <dgm:cxn modelId="{97CA0EF0-1CCF-41FD-9CB3-4988130F0175}" type="presOf" srcId="{4351225D-E077-4AB4-A518-405B266978EF}" destId="{E69DB064-7D2D-4A6E-B7A6-DECFDE3F2E5E}" srcOrd="0" destOrd="0" presId="urn:microsoft.com/office/officeart/2005/8/layout/cycle6"/>
    <dgm:cxn modelId="{A3CD3D01-8BE9-4D32-A60D-83D254CEDEBB}" type="presOf" srcId="{DC0583AA-5B71-47C9-BA2B-EFB359CFBADD}" destId="{9633C51A-4480-4BA9-B2DA-189CE2E6DD02}" srcOrd="0" destOrd="0" presId="urn:microsoft.com/office/officeart/2005/8/layout/cycle6"/>
    <dgm:cxn modelId="{78D4E2C6-1CB3-41FE-A96B-25F67BD122C6}" srcId="{AA107545-41E6-400E-823B-E81966EE4588}" destId="{602DCC85-81CB-4FDE-A366-238FCE79E002}" srcOrd="1" destOrd="0" parTransId="{2B95A1E9-30B5-4F23-BC25-EFA7C07FE0E6}" sibTransId="{4351225D-E077-4AB4-A518-405B266978EF}"/>
    <dgm:cxn modelId="{DB24A011-699A-4A24-8E8D-3E4AB8E3939A}" type="presParOf" srcId="{BD93945E-398B-4734-B7E5-5F54DC810DAC}" destId="{16C344D5-8D29-4A6E-9AAE-F06D21976AA9}" srcOrd="0" destOrd="0" presId="urn:microsoft.com/office/officeart/2005/8/layout/cycle6"/>
    <dgm:cxn modelId="{DCB8EFF7-7EBB-46CD-A013-2C7F4DDA4D83}" type="presParOf" srcId="{BD93945E-398B-4734-B7E5-5F54DC810DAC}" destId="{3639DD29-5841-443E-85B7-0D0D211A1D0D}" srcOrd="1" destOrd="0" presId="urn:microsoft.com/office/officeart/2005/8/layout/cycle6"/>
    <dgm:cxn modelId="{8AEF05D8-0B3C-4CD1-9C42-3653FDDB28C8}" type="presParOf" srcId="{BD93945E-398B-4734-B7E5-5F54DC810DAC}" destId="{5B4E9B50-6BD1-4444-AA7C-7A40F0DD4481}" srcOrd="2" destOrd="0" presId="urn:microsoft.com/office/officeart/2005/8/layout/cycle6"/>
    <dgm:cxn modelId="{A53525B0-4BD9-4831-82E8-25E079EAD973}" type="presParOf" srcId="{BD93945E-398B-4734-B7E5-5F54DC810DAC}" destId="{5FBCE69C-DE58-4385-B612-9CC2586FF8D8}" srcOrd="3" destOrd="0" presId="urn:microsoft.com/office/officeart/2005/8/layout/cycle6"/>
    <dgm:cxn modelId="{29BD0263-E0F9-4DD4-978B-50AABC18E67E}" type="presParOf" srcId="{BD93945E-398B-4734-B7E5-5F54DC810DAC}" destId="{BAFBDFD8-B47B-4951-AB16-13152C01A320}" srcOrd="4" destOrd="0" presId="urn:microsoft.com/office/officeart/2005/8/layout/cycle6"/>
    <dgm:cxn modelId="{A7122EA6-F8FF-4363-BB61-85383A0E9858}" type="presParOf" srcId="{BD93945E-398B-4734-B7E5-5F54DC810DAC}" destId="{E69DB064-7D2D-4A6E-B7A6-DECFDE3F2E5E}" srcOrd="5" destOrd="0" presId="urn:microsoft.com/office/officeart/2005/8/layout/cycle6"/>
    <dgm:cxn modelId="{35EF9750-A1D2-499E-8582-72924BA36029}" type="presParOf" srcId="{BD93945E-398B-4734-B7E5-5F54DC810DAC}" destId="{9633C51A-4480-4BA9-B2DA-189CE2E6DD02}" srcOrd="6" destOrd="0" presId="urn:microsoft.com/office/officeart/2005/8/layout/cycle6"/>
    <dgm:cxn modelId="{6D87A12B-EA39-49EC-9CB9-AFD3C975BBA3}" type="presParOf" srcId="{BD93945E-398B-4734-B7E5-5F54DC810DAC}" destId="{DCCA9FFF-2265-4F6A-8474-EB8B83D14907}" srcOrd="7" destOrd="0" presId="urn:microsoft.com/office/officeart/2005/8/layout/cycle6"/>
    <dgm:cxn modelId="{AE931FDE-E837-4E26-B1E7-8B74502E6BFF}" type="presParOf" srcId="{BD93945E-398B-4734-B7E5-5F54DC810DAC}" destId="{BFF0A8A4-211C-46A7-9005-A33352659100}" srcOrd="8"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107545-41E6-400E-823B-E81966EE4588}" type="doc">
      <dgm:prSet loTypeId="urn:microsoft.com/office/officeart/2005/8/layout/cycle6" loCatId="cycle" qsTypeId="urn:microsoft.com/office/officeart/2005/8/quickstyle/simple1" qsCatId="simple" csTypeId="urn:microsoft.com/office/officeart/2005/8/colors/accent4_4" csCatId="accent4" phldr="1"/>
      <dgm:spPr/>
      <dgm:t>
        <a:bodyPr/>
        <a:lstStyle/>
        <a:p>
          <a:endParaRPr lang="en-US"/>
        </a:p>
      </dgm:t>
    </dgm:pt>
    <dgm:pt modelId="{B110BB52-E6C7-403D-969F-A3F37FEA38D9}">
      <dgm:prSet phldrT="[Text]" custT="1"/>
      <dgm:spPr/>
      <dgm:t>
        <a:bodyPr/>
        <a:lstStyle/>
        <a:p>
          <a:r>
            <a:rPr lang="en-US" sz="1200" dirty="0" smtClean="0"/>
            <a:t>Primary Shard</a:t>
          </a:r>
          <a:endParaRPr lang="en-US" sz="1200" dirty="0"/>
        </a:p>
      </dgm:t>
    </dgm:pt>
    <dgm:pt modelId="{7F97018B-6CBD-4C94-A3E0-6E8872BFD46B}" type="parTrans" cxnId="{04A6ABF1-C64E-4CC4-808B-A38BA26D505E}">
      <dgm:prSet/>
      <dgm:spPr/>
      <dgm:t>
        <a:bodyPr/>
        <a:lstStyle/>
        <a:p>
          <a:endParaRPr lang="en-US" sz="1200"/>
        </a:p>
      </dgm:t>
    </dgm:pt>
    <dgm:pt modelId="{1239DF77-9006-4C18-BE1A-AA1364950757}" type="sibTrans" cxnId="{04A6ABF1-C64E-4CC4-808B-A38BA26D505E}">
      <dgm:prSet/>
      <dgm:spPr/>
      <dgm:t>
        <a:bodyPr/>
        <a:lstStyle/>
        <a:p>
          <a:endParaRPr lang="en-US" sz="1200"/>
        </a:p>
      </dgm:t>
    </dgm:pt>
    <dgm:pt modelId="{602DCC85-81CB-4FDE-A366-238FCE79E002}">
      <dgm:prSet phldrT="[Text]" custT="1"/>
      <dgm:spPr/>
      <dgm:t>
        <a:bodyPr/>
        <a:lstStyle/>
        <a:p>
          <a:r>
            <a:rPr lang="en-US" sz="1200" dirty="0" smtClean="0"/>
            <a:t>Readable Replica</a:t>
          </a:r>
          <a:endParaRPr lang="en-US" sz="1200" dirty="0"/>
        </a:p>
      </dgm:t>
    </dgm:pt>
    <dgm:pt modelId="{2B95A1E9-30B5-4F23-BC25-EFA7C07FE0E6}" type="parTrans" cxnId="{78D4E2C6-1CB3-41FE-A96B-25F67BD122C6}">
      <dgm:prSet/>
      <dgm:spPr/>
      <dgm:t>
        <a:bodyPr/>
        <a:lstStyle/>
        <a:p>
          <a:endParaRPr lang="en-US" sz="1200"/>
        </a:p>
      </dgm:t>
    </dgm:pt>
    <dgm:pt modelId="{4351225D-E077-4AB4-A518-405B266978EF}" type="sibTrans" cxnId="{78D4E2C6-1CB3-41FE-A96B-25F67BD122C6}">
      <dgm:prSet/>
      <dgm:spPr/>
      <dgm:t>
        <a:bodyPr/>
        <a:lstStyle/>
        <a:p>
          <a:endParaRPr lang="en-US" sz="1200"/>
        </a:p>
      </dgm:t>
    </dgm:pt>
    <dgm:pt modelId="{DC0583AA-5B71-47C9-BA2B-EFB359CFBADD}">
      <dgm:prSet phldrT="[Text]" custT="1"/>
      <dgm:spPr/>
      <dgm:t>
        <a:bodyPr/>
        <a:lstStyle/>
        <a:p>
          <a:r>
            <a:rPr lang="en-US" sz="1200" dirty="0" smtClean="0"/>
            <a:t>Readable Replica</a:t>
          </a:r>
          <a:endParaRPr lang="en-US" sz="1200" dirty="0"/>
        </a:p>
      </dgm:t>
    </dgm:pt>
    <dgm:pt modelId="{F8F76E5B-4FA3-4617-B471-08467C99EB21}" type="parTrans" cxnId="{FD726C93-1DAF-49AA-9159-E701A73912CA}">
      <dgm:prSet/>
      <dgm:spPr/>
      <dgm:t>
        <a:bodyPr/>
        <a:lstStyle/>
        <a:p>
          <a:endParaRPr lang="en-US" sz="1200"/>
        </a:p>
      </dgm:t>
    </dgm:pt>
    <dgm:pt modelId="{4BFE4483-4231-4930-8837-539B56F66483}" type="sibTrans" cxnId="{FD726C93-1DAF-49AA-9159-E701A73912CA}">
      <dgm:prSet/>
      <dgm:spPr/>
      <dgm:t>
        <a:bodyPr/>
        <a:lstStyle/>
        <a:p>
          <a:endParaRPr lang="en-US" sz="1200"/>
        </a:p>
      </dgm:t>
    </dgm:pt>
    <dgm:pt modelId="{BD93945E-398B-4734-B7E5-5F54DC810DAC}" type="pres">
      <dgm:prSet presAssocID="{AA107545-41E6-400E-823B-E81966EE4588}" presName="cycle" presStyleCnt="0">
        <dgm:presLayoutVars>
          <dgm:dir/>
          <dgm:resizeHandles val="exact"/>
        </dgm:presLayoutVars>
      </dgm:prSet>
      <dgm:spPr/>
      <dgm:t>
        <a:bodyPr/>
        <a:lstStyle/>
        <a:p>
          <a:endParaRPr lang="en-US"/>
        </a:p>
      </dgm:t>
    </dgm:pt>
    <dgm:pt modelId="{16C344D5-8D29-4A6E-9AAE-F06D21976AA9}" type="pres">
      <dgm:prSet presAssocID="{B110BB52-E6C7-403D-969F-A3F37FEA38D9}" presName="node" presStyleLbl="node1" presStyleIdx="0" presStyleCnt="3" custRadScaleRad="72879" custRadScaleInc="-217684">
        <dgm:presLayoutVars>
          <dgm:bulletEnabled val="1"/>
        </dgm:presLayoutVars>
      </dgm:prSet>
      <dgm:spPr>
        <a:prstGeom prst="can">
          <a:avLst/>
        </a:prstGeom>
      </dgm:spPr>
      <dgm:t>
        <a:bodyPr/>
        <a:lstStyle/>
        <a:p>
          <a:endParaRPr lang="en-US"/>
        </a:p>
      </dgm:t>
    </dgm:pt>
    <dgm:pt modelId="{3639DD29-5841-443E-85B7-0D0D211A1D0D}" type="pres">
      <dgm:prSet presAssocID="{B110BB52-E6C7-403D-969F-A3F37FEA38D9}" presName="spNode" presStyleCnt="0"/>
      <dgm:spPr/>
      <dgm:t>
        <a:bodyPr/>
        <a:lstStyle/>
        <a:p>
          <a:endParaRPr lang="en-US"/>
        </a:p>
      </dgm:t>
    </dgm:pt>
    <dgm:pt modelId="{5B4E9B50-6BD1-4444-AA7C-7A40F0DD4481}" type="pres">
      <dgm:prSet presAssocID="{1239DF77-9006-4C18-BE1A-AA1364950757}" presName="sibTrans" presStyleLbl="sibTrans1D1" presStyleIdx="0" presStyleCnt="3"/>
      <dgm:spPr/>
      <dgm:t>
        <a:bodyPr/>
        <a:lstStyle/>
        <a:p>
          <a:endParaRPr lang="en-US"/>
        </a:p>
      </dgm:t>
    </dgm:pt>
    <dgm:pt modelId="{5FBCE69C-DE58-4385-B612-9CC2586FF8D8}" type="pres">
      <dgm:prSet presAssocID="{602DCC85-81CB-4FDE-A366-238FCE79E002}" presName="node" presStyleLbl="node1" presStyleIdx="1" presStyleCnt="3" custRadScaleRad="101956" custRadScaleInc="-165348">
        <dgm:presLayoutVars>
          <dgm:bulletEnabled val="1"/>
        </dgm:presLayoutVars>
      </dgm:prSet>
      <dgm:spPr>
        <a:prstGeom prst="can">
          <a:avLst/>
        </a:prstGeom>
      </dgm:spPr>
      <dgm:t>
        <a:bodyPr/>
        <a:lstStyle/>
        <a:p>
          <a:endParaRPr lang="en-US"/>
        </a:p>
      </dgm:t>
    </dgm:pt>
    <dgm:pt modelId="{BAFBDFD8-B47B-4951-AB16-13152C01A320}" type="pres">
      <dgm:prSet presAssocID="{602DCC85-81CB-4FDE-A366-238FCE79E002}" presName="spNode" presStyleCnt="0"/>
      <dgm:spPr/>
      <dgm:t>
        <a:bodyPr/>
        <a:lstStyle/>
        <a:p>
          <a:endParaRPr lang="en-US"/>
        </a:p>
      </dgm:t>
    </dgm:pt>
    <dgm:pt modelId="{E69DB064-7D2D-4A6E-B7A6-DECFDE3F2E5E}" type="pres">
      <dgm:prSet presAssocID="{4351225D-E077-4AB4-A518-405B266978EF}" presName="sibTrans" presStyleLbl="sibTrans1D1" presStyleIdx="1" presStyleCnt="3"/>
      <dgm:spPr/>
      <dgm:t>
        <a:bodyPr/>
        <a:lstStyle/>
        <a:p>
          <a:endParaRPr lang="en-US"/>
        </a:p>
      </dgm:t>
    </dgm:pt>
    <dgm:pt modelId="{9633C51A-4480-4BA9-B2DA-189CE2E6DD02}" type="pres">
      <dgm:prSet presAssocID="{DC0583AA-5B71-47C9-BA2B-EFB359CFBADD}" presName="node" presStyleLbl="node1" presStyleIdx="2" presStyleCnt="3" custRadScaleRad="96572" custRadScaleInc="-296241">
        <dgm:presLayoutVars>
          <dgm:bulletEnabled val="1"/>
        </dgm:presLayoutVars>
      </dgm:prSet>
      <dgm:spPr>
        <a:prstGeom prst="can">
          <a:avLst/>
        </a:prstGeom>
      </dgm:spPr>
      <dgm:t>
        <a:bodyPr/>
        <a:lstStyle/>
        <a:p>
          <a:endParaRPr lang="en-US"/>
        </a:p>
      </dgm:t>
    </dgm:pt>
    <dgm:pt modelId="{DCCA9FFF-2265-4F6A-8474-EB8B83D14907}" type="pres">
      <dgm:prSet presAssocID="{DC0583AA-5B71-47C9-BA2B-EFB359CFBADD}" presName="spNode" presStyleCnt="0"/>
      <dgm:spPr/>
      <dgm:t>
        <a:bodyPr/>
        <a:lstStyle/>
        <a:p>
          <a:endParaRPr lang="en-US"/>
        </a:p>
      </dgm:t>
    </dgm:pt>
    <dgm:pt modelId="{BFF0A8A4-211C-46A7-9005-A33352659100}" type="pres">
      <dgm:prSet presAssocID="{4BFE4483-4231-4930-8837-539B56F66483}" presName="sibTrans" presStyleLbl="sibTrans1D1" presStyleIdx="2" presStyleCnt="3"/>
      <dgm:spPr/>
      <dgm:t>
        <a:bodyPr/>
        <a:lstStyle/>
        <a:p>
          <a:endParaRPr lang="en-US"/>
        </a:p>
      </dgm:t>
    </dgm:pt>
  </dgm:ptLst>
  <dgm:cxnLst>
    <dgm:cxn modelId="{E740584C-7F8B-40D2-8482-E40E34F8D674}" type="presOf" srcId="{B110BB52-E6C7-403D-969F-A3F37FEA38D9}" destId="{16C344D5-8D29-4A6E-9AAE-F06D21976AA9}" srcOrd="0" destOrd="0" presId="urn:microsoft.com/office/officeart/2005/8/layout/cycle6"/>
    <dgm:cxn modelId="{C7662709-1C49-49FA-8B06-CC6BC18C222E}" type="presOf" srcId="{4BFE4483-4231-4930-8837-539B56F66483}" destId="{BFF0A8A4-211C-46A7-9005-A33352659100}" srcOrd="0" destOrd="0" presId="urn:microsoft.com/office/officeart/2005/8/layout/cycle6"/>
    <dgm:cxn modelId="{FD726C93-1DAF-49AA-9159-E701A73912CA}" srcId="{AA107545-41E6-400E-823B-E81966EE4588}" destId="{DC0583AA-5B71-47C9-BA2B-EFB359CFBADD}" srcOrd="2" destOrd="0" parTransId="{F8F76E5B-4FA3-4617-B471-08467C99EB21}" sibTransId="{4BFE4483-4231-4930-8837-539B56F66483}"/>
    <dgm:cxn modelId="{9AC0C2BA-7ABC-465E-A60C-51437AE6D1A2}" type="presOf" srcId="{DC0583AA-5B71-47C9-BA2B-EFB359CFBADD}" destId="{9633C51A-4480-4BA9-B2DA-189CE2E6DD02}" srcOrd="0" destOrd="0" presId="urn:microsoft.com/office/officeart/2005/8/layout/cycle6"/>
    <dgm:cxn modelId="{04A6ABF1-C64E-4CC4-808B-A38BA26D505E}" srcId="{AA107545-41E6-400E-823B-E81966EE4588}" destId="{B110BB52-E6C7-403D-969F-A3F37FEA38D9}" srcOrd="0" destOrd="0" parTransId="{7F97018B-6CBD-4C94-A3E0-6E8872BFD46B}" sibTransId="{1239DF77-9006-4C18-BE1A-AA1364950757}"/>
    <dgm:cxn modelId="{84978126-3A99-4681-AD6A-DE486CA0BCFD}" type="presOf" srcId="{602DCC85-81CB-4FDE-A366-238FCE79E002}" destId="{5FBCE69C-DE58-4385-B612-9CC2586FF8D8}" srcOrd="0" destOrd="0" presId="urn:microsoft.com/office/officeart/2005/8/layout/cycle6"/>
    <dgm:cxn modelId="{0B9BC9F7-0A49-4AEB-9663-B00FD2563303}" type="presOf" srcId="{1239DF77-9006-4C18-BE1A-AA1364950757}" destId="{5B4E9B50-6BD1-4444-AA7C-7A40F0DD4481}" srcOrd="0" destOrd="0" presId="urn:microsoft.com/office/officeart/2005/8/layout/cycle6"/>
    <dgm:cxn modelId="{D11E6FD0-4000-4DBE-953E-A6992AB06AB0}" type="presOf" srcId="{AA107545-41E6-400E-823B-E81966EE4588}" destId="{BD93945E-398B-4734-B7E5-5F54DC810DAC}" srcOrd="0" destOrd="0" presId="urn:microsoft.com/office/officeart/2005/8/layout/cycle6"/>
    <dgm:cxn modelId="{850F5BE1-1912-435F-9F44-4F086F3355A8}" type="presOf" srcId="{4351225D-E077-4AB4-A518-405B266978EF}" destId="{E69DB064-7D2D-4A6E-B7A6-DECFDE3F2E5E}" srcOrd="0" destOrd="0" presId="urn:microsoft.com/office/officeart/2005/8/layout/cycle6"/>
    <dgm:cxn modelId="{78D4E2C6-1CB3-41FE-A96B-25F67BD122C6}" srcId="{AA107545-41E6-400E-823B-E81966EE4588}" destId="{602DCC85-81CB-4FDE-A366-238FCE79E002}" srcOrd="1" destOrd="0" parTransId="{2B95A1E9-30B5-4F23-BC25-EFA7C07FE0E6}" sibTransId="{4351225D-E077-4AB4-A518-405B266978EF}"/>
    <dgm:cxn modelId="{E86FBF8B-F5A1-4CBD-AAF5-F1A249BF954A}" type="presParOf" srcId="{BD93945E-398B-4734-B7E5-5F54DC810DAC}" destId="{16C344D5-8D29-4A6E-9AAE-F06D21976AA9}" srcOrd="0" destOrd="0" presId="urn:microsoft.com/office/officeart/2005/8/layout/cycle6"/>
    <dgm:cxn modelId="{87379CA1-BE0D-43BD-A7B9-619C5A6FC475}" type="presParOf" srcId="{BD93945E-398B-4734-B7E5-5F54DC810DAC}" destId="{3639DD29-5841-443E-85B7-0D0D211A1D0D}" srcOrd="1" destOrd="0" presId="urn:microsoft.com/office/officeart/2005/8/layout/cycle6"/>
    <dgm:cxn modelId="{88D42EA3-BDF3-4B67-8362-CA4E8AFF6D8C}" type="presParOf" srcId="{BD93945E-398B-4734-B7E5-5F54DC810DAC}" destId="{5B4E9B50-6BD1-4444-AA7C-7A40F0DD4481}" srcOrd="2" destOrd="0" presId="urn:microsoft.com/office/officeart/2005/8/layout/cycle6"/>
    <dgm:cxn modelId="{75C29532-2F3F-4E8E-A2BB-712BBACEF61E}" type="presParOf" srcId="{BD93945E-398B-4734-B7E5-5F54DC810DAC}" destId="{5FBCE69C-DE58-4385-B612-9CC2586FF8D8}" srcOrd="3" destOrd="0" presId="urn:microsoft.com/office/officeart/2005/8/layout/cycle6"/>
    <dgm:cxn modelId="{FB208287-85BE-45E0-8811-885CD1158528}" type="presParOf" srcId="{BD93945E-398B-4734-B7E5-5F54DC810DAC}" destId="{BAFBDFD8-B47B-4951-AB16-13152C01A320}" srcOrd="4" destOrd="0" presId="urn:microsoft.com/office/officeart/2005/8/layout/cycle6"/>
    <dgm:cxn modelId="{0B21312C-B847-4B92-9086-ECD797B74B3E}" type="presParOf" srcId="{BD93945E-398B-4734-B7E5-5F54DC810DAC}" destId="{E69DB064-7D2D-4A6E-B7A6-DECFDE3F2E5E}" srcOrd="5" destOrd="0" presId="urn:microsoft.com/office/officeart/2005/8/layout/cycle6"/>
    <dgm:cxn modelId="{C0C85A73-5306-4753-B6EA-A21CC7FB5694}" type="presParOf" srcId="{BD93945E-398B-4734-B7E5-5F54DC810DAC}" destId="{9633C51A-4480-4BA9-B2DA-189CE2E6DD02}" srcOrd="6" destOrd="0" presId="urn:microsoft.com/office/officeart/2005/8/layout/cycle6"/>
    <dgm:cxn modelId="{6C2513FB-E8B3-4281-B76E-867A41B31C62}" type="presParOf" srcId="{BD93945E-398B-4734-B7E5-5F54DC810DAC}" destId="{DCCA9FFF-2265-4F6A-8474-EB8B83D14907}" srcOrd="7" destOrd="0" presId="urn:microsoft.com/office/officeart/2005/8/layout/cycle6"/>
    <dgm:cxn modelId="{D371C082-6F4B-45CE-A016-39958B5F2897}" type="presParOf" srcId="{BD93945E-398B-4734-B7E5-5F54DC810DAC}" destId="{BFF0A8A4-211C-46A7-9005-A33352659100}" srcOrd="8" destOrd="0" presId="urn:microsoft.com/office/officeart/2005/8/layout/cycle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107545-41E6-400E-823B-E81966EE4588}" type="doc">
      <dgm:prSet loTypeId="urn:microsoft.com/office/officeart/2005/8/layout/cycle6" loCatId="cycle" qsTypeId="urn:microsoft.com/office/officeart/2005/8/quickstyle/simple1" qsCatId="simple" csTypeId="urn:microsoft.com/office/officeart/2005/8/colors/accent4_4" csCatId="accent4" phldr="1"/>
      <dgm:spPr/>
      <dgm:t>
        <a:bodyPr/>
        <a:lstStyle/>
        <a:p>
          <a:endParaRPr lang="en-US"/>
        </a:p>
      </dgm:t>
    </dgm:pt>
    <dgm:pt modelId="{B110BB52-E6C7-403D-969F-A3F37FEA38D9}">
      <dgm:prSet phldrT="[Text]" custT="1"/>
      <dgm:spPr/>
      <dgm:t>
        <a:bodyPr/>
        <a:lstStyle/>
        <a:p>
          <a:r>
            <a:rPr lang="en-US" sz="1200" dirty="0" smtClean="0"/>
            <a:t>Primary Shard</a:t>
          </a:r>
          <a:endParaRPr lang="en-US" sz="1200" dirty="0"/>
        </a:p>
      </dgm:t>
    </dgm:pt>
    <dgm:pt modelId="{7F97018B-6CBD-4C94-A3E0-6E8872BFD46B}" type="parTrans" cxnId="{04A6ABF1-C64E-4CC4-808B-A38BA26D505E}">
      <dgm:prSet/>
      <dgm:spPr/>
      <dgm:t>
        <a:bodyPr/>
        <a:lstStyle/>
        <a:p>
          <a:endParaRPr lang="en-US" sz="1200"/>
        </a:p>
      </dgm:t>
    </dgm:pt>
    <dgm:pt modelId="{1239DF77-9006-4C18-BE1A-AA1364950757}" type="sibTrans" cxnId="{04A6ABF1-C64E-4CC4-808B-A38BA26D505E}">
      <dgm:prSet/>
      <dgm:spPr/>
      <dgm:t>
        <a:bodyPr/>
        <a:lstStyle/>
        <a:p>
          <a:endParaRPr lang="en-US" sz="1200"/>
        </a:p>
      </dgm:t>
    </dgm:pt>
    <dgm:pt modelId="{602DCC85-81CB-4FDE-A366-238FCE79E002}">
      <dgm:prSet phldrT="[Text]" custT="1"/>
      <dgm:spPr/>
      <dgm:t>
        <a:bodyPr/>
        <a:lstStyle/>
        <a:p>
          <a:r>
            <a:rPr lang="en-US" sz="1200" dirty="0" smtClean="0"/>
            <a:t>Readable Replica</a:t>
          </a:r>
          <a:endParaRPr lang="en-US" sz="1200" dirty="0"/>
        </a:p>
      </dgm:t>
    </dgm:pt>
    <dgm:pt modelId="{2B95A1E9-30B5-4F23-BC25-EFA7C07FE0E6}" type="parTrans" cxnId="{78D4E2C6-1CB3-41FE-A96B-25F67BD122C6}">
      <dgm:prSet/>
      <dgm:spPr/>
      <dgm:t>
        <a:bodyPr/>
        <a:lstStyle/>
        <a:p>
          <a:endParaRPr lang="en-US" sz="1200"/>
        </a:p>
      </dgm:t>
    </dgm:pt>
    <dgm:pt modelId="{4351225D-E077-4AB4-A518-405B266978EF}" type="sibTrans" cxnId="{78D4E2C6-1CB3-41FE-A96B-25F67BD122C6}">
      <dgm:prSet/>
      <dgm:spPr/>
      <dgm:t>
        <a:bodyPr/>
        <a:lstStyle/>
        <a:p>
          <a:endParaRPr lang="en-US" sz="1200"/>
        </a:p>
      </dgm:t>
    </dgm:pt>
    <dgm:pt modelId="{DC0583AA-5B71-47C9-BA2B-EFB359CFBADD}">
      <dgm:prSet phldrT="[Text]" custT="1"/>
      <dgm:spPr/>
      <dgm:t>
        <a:bodyPr/>
        <a:lstStyle/>
        <a:p>
          <a:r>
            <a:rPr lang="en-US" sz="1200" dirty="0" smtClean="0"/>
            <a:t>Readable Replica</a:t>
          </a:r>
          <a:endParaRPr lang="en-US" sz="1200" dirty="0"/>
        </a:p>
      </dgm:t>
    </dgm:pt>
    <dgm:pt modelId="{F8F76E5B-4FA3-4617-B471-08467C99EB21}" type="parTrans" cxnId="{FD726C93-1DAF-49AA-9159-E701A73912CA}">
      <dgm:prSet/>
      <dgm:spPr/>
      <dgm:t>
        <a:bodyPr/>
        <a:lstStyle/>
        <a:p>
          <a:endParaRPr lang="en-US" sz="1200"/>
        </a:p>
      </dgm:t>
    </dgm:pt>
    <dgm:pt modelId="{4BFE4483-4231-4930-8837-539B56F66483}" type="sibTrans" cxnId="{FD726C93-1DAF-49AA-9159-E701A73912CA}">
      <dgm:prSet/>
      <dgm:spPr/>
      <dgm:t>
        <a:bodyPr/>
        <a:lstStyle/>
        <a:p>
          <a:endParaRPr lang="en-US" sz="1200"/>
        </a:p>
      </dgm:t>
    </dgm:pt>
    <dgm:pt modelId="{BD93945E-398B-4734-B7E5-5F54DC810DAC}" type="pres">
      <dgm:prSet presAssocID="{AA107545-41E6-400E-823B-E81966EE4588}" presName="cycle" presStyleCnt="0">
        <dgm:presLayoutVars>
          <dgm:dir/>
          <dgm:resizeHandles val="exact"/>
        </dgm:presLayoutVars>
      </dgm:prSet>
      <dgm:spPr/>
      <dgm:t>
        <a:bodyPr/>
        <a:lstStyle/>
        <a:p>
          <a:endParaRPr lang="en-US"/>
        </a:p>
      </dgm:t>
    </dgm:pt>
    <dgm:pt modelId="{16C344D5-8D29-4A6E-9AAE-F06D21976AA9}" type="pres">
      <dgm:prSet presAssocID="{B110BB52-E6C7-403D-969F-A3F37FEA38D9}" presName="node" presStyleLbl="node1" presStyleIdx="0" presStyleCnt="3" custRadScaleRad="72879" custRadScaleInc="-217684">
        <dgm:presLayoutVars>
          <dgm:bulletEnabled val="1"/>
        </dgm:presLayoutVars>
      </dgm:prSet>
      <dgm:spPr>
        <a:prstGeom prst="can">
          <a:avLst/>
        </a:prstGeom>
      </dgm:spPr>
      <dgm:t>
        <a:bodyPr/>
        <a:lstStyle/>
        <a:p>
          <a:endParaRPr lang="en-US"/>
        </a:p>
      </dgm:t>
    </dgm:pt>
    <dgm:pt modelId="{3639DD29-5841-443E-85B7-0D0D211A1D0D}" type="pres">
      <dgm:prSet presAssocID="{B110BB52-E6C7-403D-969F-A3F37FEA38D9}" presName="spNode" presStyleCnt="0"/>
      <dgm:spPr/>
      <dgm:t>
        <a:bodyPr/>
        <a:lstStyle/>
        <a:p>
          <a:endParaRPr lang="en-US"/>
        </a:p>
      </dgm:t>
    </dgm:pt>
    <dgm:pt modelId="{5B4E9B50-6BD1-4444-AA7C-7A40F0DD4481}" type="pres">
      <dgm:prSet presAssocID="{1239DF77-9006-4C18-BE1A-AA1364950757}" presName="sibTrans" presStyleLbl="sibTrans1D1" presStyleIdx="0" presStyleCnt="3"/>
      <dgm:spPr/>
      <dgm:t>
        <a:bodyPr/>
        <a:lstStyle/>
        <a:p>
          <a:endParaRPr lang="en-US"/>
        </a:p>
      </dgm:t>
    </dgm:pt>
    <dgm:pt modelId="{5FBCE69C-DE58-4385-B612-9CC2586FF8D8}" type="pres">
      <dgm:prSet presAssocID="{602DCC85-81CB-4FDE-A366-238FCE79E002}" presName="node" presStyleLbl="node1" presStyleIdx="1" presStyleCnt="3" custRadScaleRad="101956" custRadScaleInc="-165348">
        <dgm:presLayoutVars>
          <dgm:bulletEnabled val="1"/>
        </dgm:presLayoutVars>
      </dgm:prSet>
      <dgm:spPr>
        <a:prstGeom prst="can">
          <a:avLst/>
        </a:prstGeom>
      </dgm:spPr>
      <dgm:t>
        <a:bodyPr/>
        <a:lstStyle/>
        <a:p>
          <a:endParaRPr lang="en-US"/>
        </a:p>
      </dgm:t>
    </dgm:pt>
    <dgm:pt modelId="{BAFBDFD8-B47B-4951-AB16-13152C01A320}" type="pres">
      <dgm:prSet presAssocID="{602DCC85-81CB-4FDE-A366-238FCE79E002}" presName="spNode" presStyleCnt="0"/>
      <dgm:spPr/>
      <dgm:t>
        <a:bodyPr/>
        <a:lstStyle/>
        <a:p>
          <a:endParaRPr lang="en-US"/>
        </a:p>
      </dgm:t>
    </dgm:pt>
    <dgm:pt modelId="{E69DB064-7D2D-4A6E-B7A6-DECFDE3F2E5E}" type="pres">
      <dgm:prSet presAssocID="{4351225D-E077-4AB4-A518-405B266978EF}" presName="sibTrans" presStyleLbl="sibTrans1D1" presStyleIdx="1" presStyleCnt="3"/>
      <dgm:spPr/>
      <dgm:t>
        <a:bodyPr/>
        <a:lstStyle/>
        <a:p>
          <a:endParaRPr lang="en-US"/>
        </a:p>
      </dgm:t>
    </dgm:pt>
    <dgm:pt modelId="{9633C51A-4480-4BA9-B2DA-189CE2E6DD02}" type="pres">
      <dgm:prSet presAssocID="{DC0583AA-5B71-47C9-BA2B-EFB359CFBADD}" presName="node" presStyleLbl="node1" presStyleIdx="2" presStyleCnt="3" custRadScaleRad="96572" custRadScaleInc="-296241">
        <dgm:presLayoutVars>
          <dgm:bulletEnabled val="1"/>
        </dgm:presLayoutVars>
      </dgm:prSet>
      <dgm:spPr>
        <a:prstGeom prst="can">
          <a:avLst/>
        </a:prstGeom>
      </dgm:spPr>
      <dgm:t>
        <a:bodyPr/>
        <a:lstStyle/>
        <a:p>
          <a:endParaRPr lang="en-US"/>
        </a:p>
      </dgm:t>
    </dgm:pt>
    <dgm:pt modelId="{DCCA9FFF-2265-4F6A-8474-EB8B83D14907}" type="pres">
      <dgm:prSet presAssocID="{DC0583AA-5B71-47C9-BA2B-EFB359CFBADD}" presName="spNode" presStyleCnt="0"/>
      <dgm:spPr/>
      <dgm:t>
        <a:bodyPr/>
        <a:lstStyle/>
        <a:p>
          <a:endParaRPr lang="en-US"/>
        </a:p>
      </dgm:t>
    </dgm:pt>
    <dgm:pt modelId="{BFF0A8A4-211C-46A7-9005-A33352659100}" type="pres">
      <dgm:prSet presAssocID="{4BFE4483-4231-4930-8837-539B56F66483}" presName="sibTrans" presStyleLbl="sibTrans1D1" presStyleIdx="2" presStyleCnt="3"/>
      <dgm:spPr/>
      <dgm:t>
        <a:bodyPr/>
        <a:lstStyle/>
        <a:p>
          <a:endParaRPr lang="en-US"/>
        </a:p>
      </dgm:t>
    </dgm:pt>
  </dgm:ptLst>
  <dgm:cxnLst>
    <dgm:cxn modelId="{BB6E1C29-01E0-406C-AFDD-9AB088619060}" type="presOf" srcId="{DC0583AA-5B71-47C9-BA2B-EFB359CFBADD}" destId="{9633C51A-4480-4BA9-B2DA-189CE2E6DD02}" srcOrd="0" destOrd="0" presId="urn:microsoft.com/office/officeart/2005/8/layout/cycle6"/>
    <dgm:cxn modelId="{FD726C93-1DAF-49AA-9159-E701A73912CA}" srcId="{AA107545-41E6-400E-823B-E81966EE4588}" destId="{DC0583AA-5B71-47C9-BA2B-EFB359CFBADD}" srcOrd="2" destOrd="0" parTransId="{F8F76E5B-4FA3-4617-B471-08467C99EB21}" sibTransId="{4BFE4483-4231-4930-8837-539B56F66483}"/>
    <dgm:cxn modelId="{82A3F348-0A8D-48D4-99F9-9534396D5CE5}" type="presOf" srcId="{602DCC85-81CB-4FDE-A366-238FCE79E002}" destId="{5FBCE69C-DE58-4385-B612-9CC2586FF8D8}" srcOrd="0" destOrd="0" presId="urn:microsoft.com/office/officeart/2005/8/layout/cycle6"/>
    <dgm:cxn modelId="{04A6ABF1-C64E-4CC4-808B-A38BA26D505E}" srcId="{AA107545-41E6-400E-823B-E81966EE4588}" destId="{B110BB52-E6C7-403D-969F-A3F37FEA38D9}" srcOrd="0" destOrd="0" parTransId="{7F97018B-6CBD-4C94-A3E0-6E8872BFD46B}" sibTransId="{1239DF77-9006-4C18-BE1A-AA1364950757}"/>
    <dgm:cxn modelId="{72C1112D-EA94-47AD-975B-3BD838E1316E}" type="presOf" srcId="{4351225D-E077-4AB4-A518-405B266978EF}" destId="{E69DB064-7D2D-4A6E-B7A6-DECFDE3F2E5E}" srcOrd="0" destOrd="0" presId="urn:microsoft.com/office/officeart/2005/8/layout/cycle6"/>
    <dgm:cxn modelId="{EAA588DD-F8CD-4CE5-810D-D063D0D4D1A8}" type="presOf" srcId="{AA107545-41E6-400E-823B-E81966EE4588}" destId="{BD93945E-398B-4734-B7E5-5F54DC810DAC}" srcOrd="0" destOrd="0" presId="urn:microsoft.com/office/officeart/2005/8/layout/cycle6"/>
    <dgm:cxn modelId="{EA3D0F5F-D890-43EE-A0D5-C00822F18DB2}" type="presOf" srcId="{B110BB52-E6C7-403D-969F-A3F37FEA38D9}" destId="{16C344D5-8D29-4A6E-9AAE-F06D21976AA9}" srcOrd="0" destOrd="0" presId="urn:microsoft.com/office/officeart/2005/8/layout/cycle6"/>
    <dgm:cxn modelId="{DC8229A7-C5D0-47B5-B156-FB9C87AC3434}" type="presOf" srcId="{1239DF77-9006-4C18-BE1A-AA1364950757}" destId="{5B4E9B50-6BD1-4444-AA7C-7A40F0DD4481}" srcOrd="0" destOrd="0" presId="urn:microsoft.com/office/officeart/2005/8/layout/cycle6"/>
    <dgm:cxn modelId="{8ECB62FB-CADE-4F99-8455-C5222C15D355}" type="presOf" srcId="{4BFE4483-4231-4930-8837-539B56F66483}" destId="{BFF0A8A4-211C-46A7-9005-A33352659100}" srcOrd="0" destOrd="0" presId="urn:microsoft.com/office/officeart/2005/8/layout/cycle6"/>
    <dgm:cxn modelId="{78D4E2C6-1CB3-41FE-A96B-25F67BD122C6}" srcId="{AA107545-41E6-400E-823B-E81966EE4588}" destId="{602DCC85-81CB-4FDE-A366-238FCE79E002}" srcOrd="1" destOrd="0" parTransId="{2B95A1E9-30B5-4F23-BC25-EFA7C07FE0E6}" sibTransId="{4351225D-E077-4AB4-A518-405B266978EF}"/>
    <dgm:cxn modelId="{F009E0E5-8D13-4BCB-AC3A-4C4F18AB5E19}" type="presParOf" srcId="{BD93945E-398B-4734-B7E5-5F54DC810DAC}" destId="{16C344D5-8D29-4A6E-9AAE-F06D21976AA9}" srcOrd="0" destOrd="0" presId="urn:microsoft.com/office/officeart/2005/8/layout/cycle6"/>
    <dgm:cxn modelId="{A95B41BD-4DDB-4ABE-9C84-43A83FA04A15}" type="presParOf" srcId="{BD93945E-398B-4734-B7E5-5F54DC810DAC}" destId="{3639DD29-5841-443E-85B7-0D0D211A1D0D}" srcOrd="1" destOrd="0" presId="urn:microsoft.com/office/officeart/2005/8/layout/cycle6"/>
    <dgm:cxn modelId="{020173BA-4129-42DC-87FD-156B85BBEB4E}" type="presParOf" srcId="{BD93945E-398B-4734-B7E5-5F54DC810DAC}" destId="{5B4E9B50-6BD1-4444-AA7C-7A40F0DD4481}" srcOrd="2" destOrd="0" presId="urn:microsoft.com/office/officeart/2005/8/layout/cycle6"/>
    <dgm:cxn modelId="{9E30F724-6AD2-4F7F-859B-F5E02344A627}" type="presParOf" srcId="{BD93945E-398B-4734-B7E5-5F54DC810DAC}" destId="{5FBCE69C-DE58-4385-B612-9CC2586FF8D8}" srcOrd="3" destOrd="0" presId="urn:microsoft.com/office/officeart/2005/8/layout/cycle6"/>
    <dgm:cxn modelId="{97071A26-5CB9-4268-9DEE-3071CF85033C}" type="presParOf" srcId="{BD93945E-398B-4734-B7E5-5F54DC810DAC}" destId="{BAFBDFD8-B47B-4951-AB16-13152C01A320}" srcOrd="4" destOrd="0" presId="urn:microsoft.com/office/officeart/2005/8/layout/cycle6"/>
    <dgm:cxn modelId="{E62CFDF0-34D0-41BF-B964-D3AFB4570DAB}" type="presParOf" srcId="{BD93945E-398B-4734-B7E5-5F54DC810DAC}" destId="{E69DB064-7D2D-4A6E-B7A6-DECFDE3F2E5E}" srcOrd="5" destOrd="0" presId="urn:microsoft.com/office/officeart/2005/8/layout/cycle6"/>
    <dgm:cxn modelId="{7F342994-9BB5-4619-9897-777E9264FEBA}" type="presParOf" srcId="{BD93945E-398B-4734-B7E5-5F54DC810DAC}" destId="{9633C51A-4480-4BA9-B2DA-189CE2E6DD02}" srcOrd="6" destOrd="0" presId="urn:microsoft.com/office/officeart/2005/8/layout/cycle6"/>
    <dgm:cxn modelId="{FCC643FE-7C9A-43C8-BE02-A0992927A36B}" type="presParOf" srcId="{BD93945E-398B-4734-B7E5-5F54DC810DAC}" destId="{DCCA9FFF-2265-4F6A-8474-EB8B83D14907}" srcOrd="7" destOrd="0" presId="urn:microsoft.com/office/officeart/2005/8/layout/cycle6"/>
    <dgm:cxn modelId="{5E3C3C3B-F548-4C2A-8380-6465A87D9F53}" type="presParOf" srcId="{BD93945E-398B-4734-B7E5-5F54DC810DAC}" destId="{BFF0A8A4-211C-46A7-9005-A33352659100}" srcOrd="8" destOrd="0" presId="urn:microsoft.com/office/officeart/2005/8/layout/cycle6"/>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C344D5-8D29-4A6E-9AAE-F06D21976AA9}">
      <dsp:nvSpPr>
        <dsp:cNvPr id="0" name=""/>
        <dsp:cNvSpPr/>
      </dsp:nvSpPr>
      <dsp:spPr>
        <a:xfrm>
          <a:off x="0" y="5"/>
          <a:ext cx="1714500" cy="4165163"/>
        </a:xfrm>
        <a:prstGeom prst="ca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Online</a:t>
          </a:r>
        </a:p>
        <a:p>
          <a:pPr lvl="0" algn="ctr" defTabSz="1066800">
            <a:lnSpc>
              <a:spcPct val="90000"/>
            </a:lnSpc>
            <a:spcBef>
              <a:spcPct val="0"/>
            </a:spcBef>
            <a:spcAft>
              <a:spcPct val="35000"/>
            </a:spcAft>
          </a:pPr>
          <a:r>
            <a:rPr lang="en-US" sz="2400" kern="1200" dirty="0" smtClean="0"/>
            <a:t>Business</a:t>
          </a:r>
        </a:p>
        <a:p>
          <a:pPr lvl="0" algn="ctr" defTabSz="1066800">
            <a:lnSpc>
              <a:spcPct val="90000"/>
            </a:lnSpc>
            <a:spcBef>
              <a:spcPct val="0"/>
            </a:spcBef>
            <a:spcAft>
              <a:spcPct val="35000"/>
            </a:spcAft>
          </a:pPr>
          <a:r>
            <a:rPr lang="en-US" sz="2400" kern="1200" dirty="0" smtClean="0"/>
            <a:t>Application</a:t>
          </a:r>
          <a:endParaRPr lang="en-US" sz="2400" kern="1200" dirty="0"/>
        </a:p>
      </dsp:txBody>
      <dsp:txXfrm>
        <a:off x="0" y="5"/>
        <a:ext cx="1714500" cy="416516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8FA79-B440-4F2F-929F-E8EFA50B5750}" type="datetimeFigureOut">
              <a:rPr lang="en-US" smtClean="0"/>
              <a:pPr/>
              <a:t>2/27/12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D5A5AB-9D22-4354-8089-2AE811D4E28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530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 bullets</a:t>
            </a:r>
          </a:p>
          <a:p>
            <a:endParaRPr lang="en-US" dirty="0" smtClean="0"/>
          </a:p>
          <a:p>
            <a:r>
              <a:rPr lang="en-US" dirty="0" smtClean="0"/>
              <a:t>SQL learns from </a:t>
            </a:r>
            <a:r>
              <a:rPr lang="en-US" dirty="0" err="1" smtClean="0"/>
              <a:t>NoSQL</a:t>
            </a:r>
            <a:r>
              <a:rPr lang="en-US" dirty="0" smtClean="0"/>
              <a:t> and </a:t>
            </a:r>
            <a:r>
              <a:rPr lang="en-US" dirty="0" err="1" smtClean="0"/>
              <a:t>NoSQL</a:t>
            </a:r>
            <a:r>
              <a:rPr lang="en-US" baseline="0" dirty="0" smtClean="0"/>
              <a:t> learns from SQL</a:t>
            </a:r>
          </a:p>
          <a:p>
            <a:endParaRPr lang="en-US" baseline="0" dirty="0" smtClean="0"/>
          </a:p>
          <a:p>
            <a:r>
              <a:rPr lang="en-US" baseline="0" dirty="0" smtClean="0"/>
              <a:t>Tease Demo</a:t>
            </a:r>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3248262"/>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Code First and revise quickly</a:t>
            </a:r>
          </a:p>
          <a:p>
            <a:pPr lvl="1"/>
            <a:r>
              <a:rPr lang="en-US" sz="2000" dirty="0"/>
              <a:t>Working software over comprehensive documentation</a:t>
            </a:r>
          </a:p>
          <a:p>
            <a:pPr lvl="1"/>
            <a:r>
              <a:rPr lang="en-US" sz="2000" dirty="0"/>
              <a:t>Responding to change over following a plan</a:t>
            </a:r>
          </a:p>
          <a:p>
            <a:r>
              <a:rPr lang="en-US" sz="2800" dirty="0"/>
              <a:t>Application-model first (before database)</a:t>
            </a:r>
          </a:p>
          <a:p>
            <a:r>
              <a:rPr lang="en-US" sz="2800" dirty="0"/>
              <a:t>          Dictates the data model and queries</a:t>
            </a:r>
            <a:endParaRPr lang="en-US" sz="2000" dirty="0"/>
          </a:p>
          <a:p>
            <a:r>
              <a:rPr lang="en-US" sz="2400" dirty="0"/>
              <a:t>Flexible data models</a:t>
            </a:r>
          </a:p>
          <a:p>
            <a:pPr lvl="1"/>
            <a:r>
              <a:rPr lang="en-US" sz="2000" dirty="0"/>
              <a:t>No a priori modeling: Data first, schema later/Open Schema</a:t>
            </a:r>
          </a:p>
          <a:p>
            <a:pPr lvl="1"/>
            <a:r>
              <a:rPr lang="en-US" sz="2000" dirty="0"/>
              <a:t>Key/Value stores</a:t>
            </a:r>
          </a:p>
          <a:p>
            <a:pPr lvl="1"/>
            <a:r>
              <a:rPr lang="en-US" sz="2000" dirty="0"/>
              <a:t>Reduced impedance mismatch: JSON, XML, YAML</a:t>
            </a:r>
          </a:p>
          <a:p>
            <a:pPr defTabSz="914292">
              <a:defRPr/>
            </a:pPr>
            <a:r>
              <a:rPr lang="en-US" sz="2000" dirty="0"/>
              <a:t>You don’t know exactly what you are looking for</a:t>
            </a:r>
          </a:p>
          <a:p>
            <a:pPr lvl="1"/>
            <a:r>
              <a:rPr lang="en-US" sz="2000" dirty="0" smtClean="0"/>
              <a:t>Map/Reduce</a:t>
            </a:r>
            <a:r>
              <a:rPr lang="en-US" sz="2000" baseline="0" dirty="0" smtClean="0"/>
              <a:t> for </a:t>
            </a:r>
            <a:r>
              <a:rPr lang="en-US" sz="2000" baseline="0" dirty="0" err="1" smtClean="0"/>
              <a:t>adhoc</a:t>
            </a:r>
            <a:r>
              <a:rPr lang="en-US" sz="2000" baseline="0" dirty="0" smtClean="0"/>
              <a:t> analysis</a:t>
            </a:r>
          </a:p>
          <a:p>
            <a:pPr lvl="1"/>
            <a:r>
              <a:rPr lang="en-US" sz="2000" dirty="0" smtClean="0"/>
              <a:t>Provide </a:t>
            </a:r>
            <a:r>
              <a:rPr lang="en-US" sz="2000" dirty="0"/>
              <a:t>Search across all your data instead of just query</a:t>
            </a:r>
          </a:p>
          <a:p>
            <a:r>
              <a:rPr lang="en-US" sz="2400" dirty="0"/>
              <a:t>Lower Pain of adoption and maintenance </a:t>
            </a:r>
          </a:p>
          <a:p>
            <a:pPr lvl="1"/>
            <a:r>
              <a:rPr lang="en-US" sz="2000" dirty="0"/>
              <a:t>From code to deployment &amp; “monetization” of data, services, apps and tenants</a:t>
            </a:r>
          </a:p>
          <a:p>
            <a:pPr lvl="1"/>
            <a:r>
              <a:rPr lang="en-US" sz="2000" dirty="0"/>
              <a:t>Rich Services out of the Box</a:t>
            </a:r>
          </a:p>
          <a:p>
            <a:pPr lvl="1"/>
            <a:r>
              <a:rPr lang="en-US" sz="2000" dirty="0"/>
              <a:t>Data and services </a:t>
            </a:r>
            <a:r>
              <a:rPr lang="en-US" sz="2000" dirty="0" err="1"/>
              <a:t>mashup</a:t>
            </a:r>
            <a:endParaRPr lang="en-US" sz="2000" dirty="0"/>
          </a:p>
          <a:p>
            <a:pPr lvl="1"/>
            <a:r>
              <a:rPr lang="en-US" sz="2000" dirty="0"/>
              <a:t>Easy troubleshooting of deployed apps</a:t>
            </a:r>
          </a:p>
          <a:p>
            <a:r>
              <a:rPr lang="en-US" sz="2400" dirty="0"/>
              <a:t>No DB or OS Admin telling me what to do</a:t>
            </a:r>
          </a:p>
          <a:p>
            <a:endParaRPr lang="en-US" dirty="0"/>
          </a:p>
        </p:txBody>
      </p:sp>
      <p:sp>
        <p:nvSpPr>
          <p:cNvPr id="4" name="Footer Placeholder 3"/>
          <p:cNvSpPr>
            <a:spLocks noGrp="1"/>
          </p:cNvSpPr>
          <p:nvPr>
            <p:ph type="ftr" sz="quarter" idx="10"/>
          </p:nvPr>
        </p:nvSpPr>
        <p:spPr/>
        <p:txBody>
          <a:bodyPr/>
          <a:lstStyle/>
          <a:p>
            <a:r>
              <a:rPr lang="en-US" smtClean="0"/>
              <a:t>© 2010 Microsoft Corporation.   Microsoft Materials - Confidential.  All rights reserved.</a:t>
            </a:r>
            <a:endParaRPr lang="en-US"/>
          </a:p>
        </p:txBody>
      </p:sp>
      <p:sp>
        <p:nvSpPr>
          <p:cNvPr id="5" name="Slide Number Placeholder 4"/>
          <p:cNvSpPr>
            <a:spLocks noGrp="1"/>
          </p:cNvSpPr>
          <p:nvPr>
            <p:ph type="sldNum" sz="quarter" idx="11"/>
          </p:nvPr>
        </p:nvSpPr>
        <p:spPr/>
        <p:txBody>
          <a:bodyPr/>
          <a:lstStyle/>
          <a:p>
            <a:fld id="{E713CA2C-1197-4786-8D2B-17800DF3AA91}"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34955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smtClean="0">
                <a:solidFill>
                  <a:schemeClr val="tx2"/>
                </a:solidFill>
              </a:rPr>
              <a:t>Low </a:t>
            </a:r>
            <a:r>
              <a:rPr lang="en-US" dirty="0" err="1" smtClean="0">
                <a:solidFill>
                  <a:schemeClr val="tx2"/>
                </a:solidFill>
              </a:rPr>
              <a:t>CapEx</a:t>
            </a:r>
            <a:r>
              <a:rPr lang="en-US" dirty="0" smtClean="0">
                <a:solidFill>
                  <a:schemeClr val="tx2"/>
                </a:solidFill>
              </a:rPr>
              <a:t>, Low </a:t>
            </a:r>
            <a:r>
              <a:rPr lang="en-US" dirty="0" err="1" smtClean="0">
                <a:solidFill>
                  <a:schemeClr val="tx2"/>
                </a:solidFill>
              </a:rPr>
              <a:t>OpEx</a:t>
            </a:r>
            <a:r>
              <a:rPr lang="en-US" dirty="0" smtClean="0">
                <a:solidFill>
                  <a:schemeClr val="tx2"/>
                </a:solidFill>
              </a:rPr>
              <a:t>:</a:t>
            </a:r>
            <a:r>
              <a:rPr lang="en-US" baseline="0" dirty="0" smtClean="0">
                <a:solidFill>
                  <a:schemeClr val="tx2"/>
                </a:solidFill>
              </a:rPr>
              <a:t> SQL Azure and other Platform as a Service offerings</a:t>
            </a:r>
            <a:endParaRPr lang="en-US" dirty="0" smtClean="0">
              <a:solidFill>
                <a:schemeClr val="tx2"/>
              </a:solidFill>
            </a:endParaRPr>
          </a:p>
          <a:p>
            <a:pPr>
              <a:lnSpc>
                <a:spcPct val="120000"/>
              </a:lnSpc>
            </a:pPr>
            <a:r>
              <a:rPr lang="en-US" dirty="0" smtClean="0">
                <a:solidFill>
                  <a:schemeClr val="tx2"/>
                </a:solidFill>
              </a:rPr>
              <a:t>Built-in High-Availability (tunable): SQL Azure has quorum</a:t>
            </a:r>
            <a:r>
              <a:rPr lang="en-US" baseline="0" dirty="0" smtClean="0">
                <a:solidFill>
                  <a:schemeClr val="tx2"/>
                </a:solidFill>
              </a:rPr>
              <a:t> based built-in replicas</a:t>
            </a:r>
            <a:endParaRPr lang="en-US" dirty="0" smtClean="0">
              <a:solidFill>
                <a:schemeClr val="tx2"/>
              </a:solidFill>
            </a:endParaRPr>
          </a:p>
          <a:p>
            <a:pPr>
              <a:lnSpc>
                <a:spcPct val="120000"/>
              </a:lnSpc>
            </a:pPr>
            <a:r>
              <a:rPr lang="en-US" dirty="0" smtClean="0">
                <a:solidFill>
                  <a:schemeClr val="tx2"/>
                </a:solidFill>
              </a:rPr>
              <a:t>Data scale-out (</a:t>
            </a:r>
            <a:r>
              <a:rPr lang="en-US" dirty="0" err="1" smtClean="0">
                <a:solidFill>
                  <a:schemeClr val="tx2"/>
                </a:solidFill>
              </a:rPr>
              <a:t>Sharding</a:t>
            </a:r>
            <a:r>
              <a:rPr lang="en-US" dirty="0" smtClean="0">
                <a:solidFill>
                  <a:schemeClr val="tx2"/>
                </a:solidFill>
              </a:rPr>
              <a:t>): SQL</a:t>
            </a:r>
            <a:r>
              <a:rPr lang="en-US" baseline="0" dirty="0" smtClean="0">
                <a:solidFill>
                  <a:schemeClr val="tx2"/>
                </a:solidFill>
              </a:rPr>
              <a:t> Azure Federations</a:t>
            </a:r>
            <a:endParaRPr lang="en-US" dirty="0" smtClean="0">
              <a:solidFill>
                <a:schemeClr val="tx2"/>
              </a:solidFill>
            </a:endParaRPr>
          </a:p>
          <a:p>
            <a:pPr>
              <a:lnSpc>
                <a:spcPct val="120000"/>
              </a:lnSpc>
            </a:pPr>
            <a:r>
              <a:rPr lang="en-US" dirty="0" smtClean="0">
                <a:solidFill>
                  <a:schemeClr val="tx2"/>
                </a:solidFill>
              </a:rPr>
              <a:t>Processing scale-out (Map-Reduce, Fan-Out, tunable consistency)</a:t>
            </a:r>
          </a:p>
          <a:p>
            <a:pPr>
              <a:lnSpc>
                <a:spcPct val="120000"/>
              </a:lnSpc>
            </a:pPr>
            <a:r>
              <a:rPr lang="en-US" dirty="0" smtClean="0">
                <a:solidFill>
                  <a:schemeClr val="tx2"/>
                </a:solidFill>
              </a:rPr>
              <a:t>Flexible Data Models</a:t>
            </a:r>
          </a:p>
          <a:p>
            <a:pPr lvl="1">
              <a:lnSpc>
                <a:spcPct val="120000"/>
              </a:lnSpc>
            </a:pPr>
            <a:r>
              <a:rPr lang="en-US" dirty="0" smtClean="0"/>
              <a:t>JSON (&amp; XML) support</a:t>
            </a:r>
          </a:p>
          <a:p>
            <a:pPr lvl="1">
              <a:lnSpc>
                <a:spcPct val="120000"/>
              </a:lnSpc>
            </a:pPr>
            <a:r>
              <a:rPr lang="en-US" dirty="0" smtClean="0"/>
              <a:t>Sparse columns/Column sets </a:t>
            </a:r>
          </a:p>
          <a:p>
            <a:pPr>
              <a:lnSpc>
                <a:spcPct val="120000"/>
              </a:lnSpc>
            </a:pPr>
            <a:r>
              <a:rPr lang="en-US" dirty="0" smtClean="0">
                <a:solidFill>
                  <a:schemeClr val="tx2"/>
                </a:solidFill>
              </a:rPr>
              <a:t>Integrate with </a:t>
            </a:r>
            <a:r>
              <a:rPr lang="en-US" dirty="0" err="1" smtClean="0">
                <a:solidFill>
                  <a:schemeClr val="tx2"/>
                </a:solidFill>
              </a:rPr>
              <a:t>BigData</a:t>
            </a:r>
            <a:r>
              <a:rPr lang="en-US" dirty="0" smtClean="0">
                <a:solidFill>
                  <a:schemeClr val="tx2"/>
                </a:solidFill>
              </a:rPr>
              <a:t> Analytics (e.g., </a:t>
            </a:r>
            <a:r>
              <a:rPr lang="en-US" dirty="0" err="1" smtClean="0">
                <a:solidFill>
                  <a:schemeClr val="tx2"/>
                </a:solidFill>
              </a:rPr>
              <a:t>Hadoop</a:t>
            </a:r>
            <a:r>
              <a:rPr lang="en-US" dirty="0" smtClean="0">
                <a:solidFill>
                  <a:schemeClr val="tx2"/>
                </a:solidFill>
              </a:rPr>
              <a:t>)</a:t>
            </a:r>
          </a:p>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835109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MICROSOFT CONFIDENTIAL</a:t>
            </a:r>
            <a:endParaRPr lang="en-US" dirty="0"/>
          </a:p>
        </p:txBody>
      </p:sp>
      <p:sp>
        <p:nvSpPr>
          <p:cNvPr id="5" name="Slide Number Placeholder 4"/>
          <p:cNvSpPr>
            <a:spLocks noGrp="1"/>
          </p:cNvSpPr>
          <p:nvPr>
            <p:ph type="sldNum" sz="quarter" idx="11"/>
          </p:nvPr>
        </p:nvSpPr>
        <p:spPr/>
        <p:txBody>
          <a:bodyPr/>
          <a:lstStyle/>
          <a:p>
            <a:fld id="{0E3F6263-7C17-42B2-B4D1-B4AB461B33E2}" type="slidenum">
              <a:rPr lang="en-US" smtClean="0"/>
              <a:pPr/>
              <a:t>16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528487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SharePoint – BI, Enterprise Search, Enterprise Content Management, Collaboration</a:t>
            </a:r>
          </a:p>
          <a:p>
            <a:endParaRPr lang="en-US" smtClean="0"/>
          </a:p>
          <a:p>
            <a:endParaRPr lang="en-US" smtClean="0"/>
          </a:p>
          <a:p>
            <a:r>
              <a:rPr lang="en-US" smtClean="0"/>
              <a:t>Transform - ETL</a:t>
            </a:r>
          </a:p>
          <a:p>
            <a:r>
              <a:rPr lang="en-US" smtClean="0"/>
              <a:t>Clean – Data Quality, Augmentation</a:t>
            </a:r>
          </a:p>
          <a:p>
            <a:r>
              <a:rPr lang="en-US" smtClean="0"/>
              <a:t>Discover – Search, Meta-data, Classification, Information Catalog</a:t>
            </a:r>
          </a:p>
          <a:p>
            <a:r>
              <a:rPr lang="en-US" smtClean="0"/>
              <a:t>Infer – Recommendation Engines, Machine Learning</a:t>
            </a:r>
          </a:p>
          <a:p>
            <a:r>
              <a:rPr lang="en-US" smtClean="0"/>
              <a:t>Share – Publish, Collaborate</a:t>
            </a:r>
          </a:p>
          <a:p>
            <a:r>
              <a:rPr lang="en-US" smtClean="0"/>
              <a:t>Govern – Lineage &amp; Impact Analysis, Master Data Management</a:t>
            </a:r>
          </a:p>
          <a:p>
            <a:endParaRPr lang="en-US" smtClean="0"/>
          </a:p>
          <a:p>
            <a:r>
              <a:rPr lang="en-US" smtClean="0"/>
              <a:t>Marketplace – Private, Public, Bing Data, 3</a:t>
            </a:r>
            <a:r>
              <a:rPr lang="en-US" baseline="30000" smtClean="0"/>
              <a:t>rd</a:t>
            </a:r>
            <a:r>
              <a:rPr lang="en-US" smtClean="0"/>
              <a:t> Party Data Sources, Models, Algorithms, APIs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00"/>
                </a:solidFill>
                <a:latin typeface="Gill Sans"/>
                <a:ea typeface="ヒラギノ角ゴ ProN W3"/>
                <a:cs typeface="ヒラギノ角ゴ ProN W3"/>
                <a:sym typeface="Gill Sans"/>
              </a:defRPr>
            </a:lvl1pPr>
            <a:lvl2pPr marL="742950" indent="-285750" eaLnBrk="0" hangingPunct="0">
              <a:defRPr sz="1200">
                <a:solidFill>
                  <a:srgbClr val="000000"/>
                </a:solidFill>
                <a:latin typeface="Gill Sans"/>
                <a:ea typeface="ヒラギノ角ゴ ProN W3"/>
                <a:cs typeface="ヒラギノ角ゴ ProN W3"/>
                <a:sym typeface="Gill Sans"/>
              </a:defRPr>
            </a:lvl2pPr>
            <a:lvl3pPr marL="1143000" indent="-228600" eaLnBrk="0" hangingPunct="0">
              <a:defRPr sz="1200">
                <a:solidFill>
                  <a:srgbClr val="000000"/>
                </a:solidFill>
                <a:latin typeface="Gill Sans"/>
                <a:ea typeface="ヒラギノ角ゴ ProN W3"/>
                <a:cs typeface="ヒラギノ角ゴ ProN W3"/>
                <a:sym typeface="Gill Sans"/>
              </a:defRPr>
            </a:lvl3pPr>
            <a:lvl4pPr marL="1600200" indent="-228600" eaLnBrk="0" hangingPunct="0">
              <a:defRPr sz="1200">
                <a:solidFill>
                  <a:srgbClr val="000000"/>
                </a:solidFill>
                <a:latin typeface="Gill Sans"/>
                <a:ea typeface="ヒラギノ角ゴ ProN W3"/>
                <a:cs typeface="ヒラギノ角ゴ ProN W3"/>
                <a:sym typeface="Gill Sans"/>
              </a:defRPr>
            </a:lvl4pPr>
            <a:lvl5pPr marL="2057400" indent="-228600" eaLnBrk="0" hangingPunct="0">
              <a:defRPr sz="1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1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1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1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1200">
                <a:solidFill>
                  <a:srgbClr val="000000"/>
                </a:solidFill>
                <a:latin typeface="Gill Sans"/>
                <a:ea typeface="ヒラギノ角ゴ ProN W3"/>
                <a:cs typeface="ヒラギノ角ゴ ProN W3"/>
                <a:sym typeface="Gill Sans"/>
              </a:defRPr>
            </a:lvl9pPr>
          </a:lstStyle>
          <a:p>
            <a:pPr eaLnBrk="1" hangingPunct="1"/>
            <a:fld id="{F0052CE6-B0EC-46B3-96FC-173BF405A658}" type="slidenum">
              <a:rPr lang="en-US" smtClean="0"/>
              <a:pPr eaLnBrk="1" hangingPunct="1"/>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2/27/12 10:05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2/27/12 10:05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solidFill>
                  <a:schemeClr val="tx2"/>
                </a:solidFill>
                <a:effectLst>
                  <a:outerShdw blurRad="38100" dist="38100" dir="2700000" algn="tl">
                    <a:srgbClr val="000000">
                      <a:alpha val="43137"/>
                    </a:srgbClr>
                  </a:outerShdw>
                </a:effectLst>
              </a:rPr>
              <a:t>Example MySpace architecture:</a:t>
            </a:r>
          </a:p>
          <a:p>
            <a:pPr lvl="0"/>
            <a:endParaRPr lang="en-US" dirty="0" smtClean="0">
              <a:solidFill>
                <a:schemeClr val="tx2"/>
              </a:solidFill>
              <a:effectLst>
                <a:outerShdw blurRad="38100" dist="38100" dir="2700000" algn="tl">
                  <a:srgbClr val="000000">
                    <a:alpha val="43137"/>
                  </a:srgbClr>
                </a:outerShdw>
              </a:effectLst>
            </a:endParaRPr>
          </a:p>
          <a:p>
            <a:pPr lvl="0"/>
            <a:r>
              <a:rPr lang="en-US" dirty="0" smtClean="0">
                <a:solidFill>
                  <a:schemeClr val="tx2"/>
                </a:solidFill>
                <a:effectLst>
                  <a:outerShdw blurRad="38100" dist="38100" dir="2700000" algn="tl">
                    <a:srgbClr val="000000">
                      <a:alpha val="43137"/>
                    </a:srgbClr>
                  </a:outerShdw>
                </a:effectLst>
              </a:rPr>
              <a:t>Service Dispatcher coordination point between all SQL Servers</a:t>
            </a:r>
          </a:p>
          <a:p>
            <a:pPr lvl="1"/>
            <a:r>
              <a:rPr lang="en-US" dirty="0" smtClean="0">
                <a:effectLst>
                  <a:outerShdw blurRad="38100" dist="38100" dir="2700000" algn="tl">
                    <a:srgbClr val="000000">
                      <a:alpha val="43137"/>
                    </a:srgbClr>
                  </a:outerShdw>
                </a:effectLst>
              </a:rPr>
              <a:t>Centralizes route management</a:t>
            </a:r>
          </a:p>
          <a:p>
            <a:pPr lvl="1"/>
            <a:r>
              <a:rPr lang="en-US" dirty="0" smtClean="0">
                <a:effectLst>
                  <a:outerShdw blurRad="38100" dist="38100" dir="2700000" algn="tl">
                    <a:srgbClr val="000000">
                      <a:alpha val="43137"/>
                    </a:srgbClr>
                  </a:outerShdw>
                </a:effectLst>
              </a:rPr>
              <a:t>Avoids routes explosion </a:t>
            </a:r>
          </a:p>
          <a:p>
            <a:pPr lvl="0"/>
            <a:r>
              <a:rPr lang="en-US" dirty="0" smtClean="0">
                <a:solidFill>
                  <a:schemeClr val="tx2"/>
                </a:solidFill>
                <a:effectLst>
                  <a:outerShdw blurRad="38100" dist="38100" dir="2700000" algn="tl">
                    <a:srgbClr val="000000">
                      <a:alpha val="43137"/>
                    </a:srgbClr>
                  </a:outerShdw>
                </a:effectLst>
              </a:rPr>
              <a:t>Load-balanced across 30 SQL Servers</a:t>
            </a:r>
          </a:p>
          <a:p>
            <a:pPr lvl="1"/>
            <a:r>
              <a:rPr lang="en-US" dirty="0" smtClean="0">
                <a:effectLst>
                  <a:outerShdw blurRad="38100" dist="38100" dir="2700000" algn="tl">
                    <a:srgbClr val="000000">
                      <a:alpha val="43137"/>
                    </a:srgbClr>
                  </a:outerShdw>
                </a:effectLst>
              </a:rPr>
              <a:t>Messages are sent randomly to these</a:t>
            </a:r>
          </a:p>
          <a:p>
            <a:pPr lvl="0"/>
            <a:r>
              <a:rPr lang="en-US" dirty="0" smtClean="0">
                <a:solidFill>
                  <a:schemeClr val="tx2"/>
                </a:solidFill>
                <a:effectLst>
                  <a:outerShdw blurRad="38100" dist="38100" dir="2700000" algn="tl">
                    <a:srgbClr val="000000">
                      <a:alpha val="43137"/>
                    </a:srgbClr>
                  </a:outerShdw>
                </a:effectLst>
              </a:rPr>
              <a:t>Enables multicast/broadcast functionality</a:t>
            </a:r>
          </a:p>
          <a:p>
            <a:pPr lvl="1"/>
            <a:r>
              <a:rPr lang="en-US" dirty="0" smtClean="0">
                <a:effectLst>
                  <a:outerShdw blurRad="38100" dist="38100" dir="2700000" algn="tl">
                    <a:srgbClr val="000000">
                      <a:alpha val="43137"/>
                    </a:srgbClr>
                  </a:outerShdw>
                </a:effectLst>
              </a:rPr>
              <a:t>Supports destination lists and wildcards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e.g. [DB1,DB3, DB4], DB%</a:t>
            </a:r>
          </a:p>
          <a:p>
            <a:r>
              <a:rPr lang="en-US" dirty="0" smtClean="0">
                <a:solidFill>
                  <a:schemeClr val="tx2"/>
                </a:solidFill>
                <a:effectLst>
                  <a:outerShdw blurRad="38100" dist="38100" dir="2700000" algn="tl">
                    <a:srgbClr val="000000">
                      <a:alpha val="43137"/>
                    </a:srgbClr>
                  </a:outerShdw>
                </a:effectLst>
              </a:rPr>
              <a:t>18,000 ~2k </a:t>
            </a:r>
            <a:r>
              <a:rPr lang="en-US" dirty="0" err="1" smtClean="0">
                <a:solidFill>
                  <a:schemeClr val="tx2"/>
                </a:solidFill>
                <a:effectLst>
                  <a:outerShdw blurRad="38100" dist="38100" dir="2700000" algn="tl">
                    <a:srgbClr val="000000">
                      <a:alpha val="43137"/>
                    </a:srgbClr>
                  </a:outerShdw>
                </a:effectLst>
              </a:rPr>
              <a:t>msgs</a:t>
            </a:r>
            <a:r>
              <a:rPr lang="en-US" dirty="0" smtClean="0">
                <a:solidFill>
                  <a:schemeClr val="tx2"/>
                </a:solidFill>
                <a:effectLst>
                  <a:outerShdw blurRad="38100" dist="38100" dir="2700000" algn="tl">
                    <a:srgbClr val="000000">
                      <a:alpha val="43137"/>
                    </a:srgbClr>
                  </a:outerShdw>
                </a:effectLst>
              </a:rPr>
              <a:t>/sec per dispatcher SQL Server</a:t>
            </a:r>
          </a:p>
          <a:p>
            <a:endParaRPr lang="en-US" dirty="0" smtClean="0"/>
          </a:p>
          <a:p>
            <a:r>
              <a:rPr lang="en-US" dirty="0" err="1" smtClean="0"/>
              <a:t>MyDB</a:t>
            </a:r>
            <a:r>
              <a:rPr lang="en-US" dirty="0" smtClean="0"/>
              <a:t> sends a message with</a:t>
            </a:r>
            <a:r>
              <a:rPr lang="en-US" baseline="0" dirty="0" smtClean="0"/>
              <a:t> my status change and a target list specifying the DBs that store my friends data.</a:t>
            </a:r>
          </a:p>
          <a:p>
            <a:r>
              <a:rPr lang="en-US" baseline="0" dirty="0" smtClean="0"/>
              <a:t>The Service Dispatcher forwards the message these DBs.</a:t>
            </a:r>
          </a:p>
          <a:p>
            <a:r>
              <a:rPr lang="en-US" baseline="0" dirty="0" smtClean="0"/>
              <a:t>Each DB processes the message updating my status in a partitioned table</a:t>
            </a: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2/27/12 10:05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MSN Casual Gaming:</a:t>
            </a:r>
          </a:p>
          <a:p>
            <a:pPr marL="342900" lvl="1" indent="-342900">
              <a:buFont typeface="Arial" pitchFamily="34" charset="0"/>
              <a:buChar char="•"/>
            </a:pPr>
            <a:r>
              <a:rPr lang="en-US" sz="2200" dirty="0" smtClean="0"/>
              <a:t>~2 Million users at launch</a:t>
            </a:r>
          </a:p>
          <a:p>
            <a:pPr marL="342900" lvl="1" indent="-342900">
              <a:buFont typeface="Arial" pitchFamily="34" charset="0"/>
              <a:buChar char="•"/>
            </a:pPr>
            <a:r>
              <a:rPr lang="en-US" sz="2200" dirty="0" smtClean="0"/>
              <a:t>~86 Million services requests/day </a:t>
            </a:r>
          </a:p>
          <a:p>
            <a:pPr marL="344488" lvl="1" indent="-342900">
              <a:buFont typeface="Arial" pitchFamily="34" charset="0"/>
              <a:buChar char="•"/>
            </a:pPr>
            <a:r>
              <a:rPr lang="en-US" sz="2200" dirty="0" smtClean="0"/>
              <a:t>135 Windows Azure Data Services Hosting VMs </a:t>
            </a:r>
          </a:p>
          <a:p>
            <a:pPr marL="344488" lvl="1" indent="-342900">
              <a:buFont typeface="Arial" pitchFamily="34" charset="0"/>
              <a:buChar char="•"/>
            </a:pPr>
            <a:r>
              <a:rPr lang="en-US" sz="2200" dirty="0" smtClean="0"/>
              <a:t>ca. 18K connections in Connection Pools, this could grow with traffic</a:t>
            </a:r>
          </a:p>
          <a:p>
            <a:pPr marL="344488" lvl="1" indent="-342900">
              <a:buFont typeface="Arial" pitchFamily="34" charset="0"/>
              <a:buChar char="•"/>
            </a:pPr>
            <a:r>
              <a:rPr lang="en-US" sz="2200" dirty="0" smtClean="0"/>
              <a:t>Ca. 1200 SQL Azure requests/second spread across all partitions during peak load</a:t>
            </a:r>
          </a:p>
          <a:p>
            <a:pPr marL="344488" lvl="1" indent="-342900">
              <a:buFont typeface="Arial" pitchFamily="34" charset="0"/>
              <a:buChar char="•"/>
            </a:pPr>
            <a:r>
              <a:rPr lang="en-US" sz="2200" dirty="0" smtClean="0"/>
              <a:t>~ 90% reads </a:t>
            </a:r>
            <a:r>
              <a:rPr lang="en-US" sz="2200" dirty="0" err="1" smtClean="0"/>
              <a:t>vs</a:t>
            </a:r>
            <a:r>
              <a:rPr lang="en-US" sz="2200" dirty="0" smtClean="0"/>
              <a:t> 10% writes (this varies per storage type)</a:t>
            </a:r>
          </a:p>
          <a:p>
            <a:pPr marL="344488" lvl="1" indent="-342900">
              <a:buFont typeface="Arial" pitchFamily="34" charset="0"/>
              <a:buChar char="•"/>
            </a:pPr>
            <a:r>
              <a:rPr lang="en-US" sz="2200" dirty="0" smtClean="0"/>
              <a:t>~ 200 bytes of storage per user</a:t>
            </a:r>
          </a:p>
          <a:p>
            <a:pPr marL="344488" lvl="1" indent="-342900">
              <a:buFont typeface="Arial" pitchFamily="34" charset="0"/>
              <a:buChar char="•"/>
            </a:pPr>
            <a:r>
              <a:rPr lang="en-US" sz="2200" dirty="0" smtClean="0"/>
              <a:t>~ 20% of database storage is currently used, but expect this to grow</a:t>
            </a:r>
          </a:p>
          <a:p>
            <a:endParaRPr lang="en-US" dirty="0" smtClean="0"/>
          </a:p>
          <a:p>
            <a:r>
              <a:rPr lang="en-US" dirty="0" err="1" smtClean="0"/>
              <a:t>Sharded</a:t>
            </a:r>
            <a:r>
              <a:rPr lang="en-US" dirty="0" smtClean="0"/>
              <a:t> over 400 SQL Azure Databases</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2/27/12 10:05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Big-sized companies invest resources in building these platforms instead of using existing relational platforms!</a:t>
            </a:r>
            <a:endParaRPr lang="en-US" dirty="0"/>
          </a:p>
        </p:txBody>
      </p:sp>
      <p:sp>
        <p:nvSpPr>
          <p:cNvPr id="4" name="Footer Placeholder 3"/>
          <p:cNvSpPr>
            <a:spLocks noGrp="1"/>
          </p:cNvSpPr>
          <p:nvPr>
            <p:ph type="ftr" sz="quarter" idx="10"/>
          </p:nvPr>
        </p:nvSpPr>
        <p:spPr/>
        <p:txBody>
          <a:bodyPr/>
          <a:lstStyle/>
          <a:p>
            <a:r>
              <a:rPr lang="en-US" smtClean="0"/>
              <a:t>© 2010 Microsoft Corporation.   Microsoft Materials - Confidential.  All rights reserved.</a:t>
            </a:r>
            <a:endParaRPr lang="en-US"/>
          </a:p>
        </p:txBody>
      </p:sp>
      <p:sp>
        <p:nvSpPr>
          <p:cNvPr id="5" name="Slide Number Placeholder 4"/>
          <p:cNvSpPr>
            <a:spLocks noGrp="1"/>
          </p:cNvSpPr>
          <p:nvPr>
            <p:ph type="sldNum" sz="quarter" idx="11"/>
          </p:nvPr>
        </p:nvSpPr>
        <p:spPr/>
        <p:txBody>
          <a:bodyPr/>
          <a:lstStyle/>
          <a:p>
            <a:fld id="{E713CA2C-1197-4786-8D2B-17800DF3AA91}"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5642632"/>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DB or OS Admin</a:t>
            </a:r>
            <a:r>
              <a:rPr lang="en-US" baseline="0" dirty="0" smtClean="0"/>
              <a:t> telling me what to do!</a:t>
            </a:r>
            <a:endParaRPr lang="en-US" dirty="0"/>
          </a:p>
        </p:txBody>
      </p:sp>
      <p:sp>
        <p:nvSpPr>
          <p:cNvPr id="4" name="Footer Placeholder 3"/>
          <p:cNvSpPr>
            <a:spLocks noGrp="1"/>
          </p:cNvSpPr>
          <p:nvPr>
            <p:ph type="ftr" sz="quarter" idx="10"/>
          </p:nvPr>
        </p:nvSpPr>
        <p:spPr/>
        <p:txBody>
          <a:bodyPr/>
          <a:lstStyle/>
          <a:p>
            <a:r>
              <a:rPr lang="en-US" smtClean="0"/>
              <a:t>© 2010 Microsoft Corporation.   Microsoft Materials - Confidential.  All rights reserved.</a:t>
            </a:r>
            <a:endParaRPr lang="en-US"/>
          </a:p>
        </p:txBody>
      </p:sp>
      <p:sp>
        <p:nvSpPr>
          <p:cNvPr id="5" name="Slide Number Placeholder 4"/>
          <p:cNvSpPr>
            <a:spLocks noGrp="1"/>
          </p:cNvSpPr>
          <p:nvPr>
            <p:ph type="sldNum" sz="quarter" idx="11"/>
          </p:nvPr>
        </p:nvSpPr>
        <p:spPr/>
        <p:txBody>
          <a:bodyPr/>
          <a:lstStyle/>
          <a:p>
            <a:fld id="{E713CA2C-1197-4786-8D2B-17800DF3AA91}"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564263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 2010 Microsoft Corporation.   Microsoft Materials - Confidential.  All rights reserved.</a:t>
            </a:r>
            <a:endParaRPr lang="en-US"/>
          </a:p>
        </p:txBody>
      </p:sp>
      <p:sp>
        <p:nvSpPr>
          <p:cNvPr id="5" name="Slide Number Placeholder 4"/>
          <p:cNvSpPr>
            <a:spLocks noGrp="1"/>
          </p:cNvSpPr>
          <p:nvPr>
            <p:ph type="sldNum" sz="quarter" idx="11"/>
          </p:nvPr>
        </p:nvSpPr>
        <p:spPr/>
        <p:txBody>
          <a:bodyPr/>
          <a:lstStyle/>
          <a:p>
            <a:fld id="{E713CA2C-1197-4786-8D2B-17800DF3AA91}"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471395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and Scale:</a:t>
            </a:r>
          </a:p>
          <a:p>
            <a:pPr lvl="1"/>
            <a:r>
              <a:rPr lang="en-US" dirty="0" smtClean="0"/>
              <a:t>Map/Reduce Patterns</a:t>
            </a:r>
          </a:p>
          <a:p>
            <a:pPr lvl="1"/>
            <a:r>
              <a:rPr lang="en-US" dirty="0" smtClean="0"/>
              <a:t>Eventual consistency (trade-off due to CAP)</a:t>
            </a:r>
          </a:p>
          <a:p>
            <a:pPr lvl="1"/>
            <a:r>
              <a:rPr lang="en-US" dirty="0" err="1" smtClean="0"/>
              <a:t>Sharding</a:t>
            </a:r>
            <a:endParaRPr lang="en-US" dirty="0" smtClean="0"/>
          </a:p>
          <a:p>
            <a:pPr lvl="1"/>
            <a:r>
              <a:rPr lang="en-US" dirty="0" smtClean="0"/>
              <a:t>Caching</a:t>
            </a:r>
          </a:p>
          <a:p>
            <a:pPr defTabSz="914292"/>
            <a:r>
              <a:rPr lang="en-US" dirty="0" smtClean="0"/>
              <a:t>Automate</a:t>
            </a:r>
            <a:r>
              <a:rPr lang="en-US" baseline="0" dirty="0" smtClean="0"/>
              <a:t> management Lifecycle:</a:t>
            </a:r>
          </a:p>
          <a:p>
            <a:pPr lvl="1"/>
            <a:r>
              <a:rPr lang="en-US" dirty="0" smtClean="0"/>
              <a:t>Elastic Scale on demand (no need to pay for resources until needed)</a:t>
            </a:r>
          </a:p>
          <a:p>
            <a:pPr lvl="1"/>
            <a:r>
              <a:rPr lang="en-US" dirty="0" smtClean="0"/>
              <a:t>Automatic Fail-over</a:t>
            </a:r>
          </a:p>
          <a:p>
            <a:pPr lvl="1"/>
            <a:r>
              <a:rPr lang="en-US" dirty="0" smtClean="0"/>
              <a:t>Scalable Schema version</a:t>
            </a:r>
            <a:r>
              <a:rPr lang="en-US" baseline="0" dirty="0" smtClean="0"/>
              <a:t> rollout</a:t>
            </a:r>
          </a:p>
          <a:p>
            <a:pPr lvl="1"/>
            <a:r>
              <a:rPr lang="en-US" baseline="0" dirty="0" err="1" smtClean="0"/>
              <a:t>Perf</a:t>
            </a:r>
            <a:r>
              <a:rPr lang="en-US" baseline="0" dirty="0" smtClean="0"/>
              <a:t> troubleshooting</a:t>
            </a:r>
          </a:p>
          <a:p>
            <a:pPr lvl="1"/>
            <a:r>
              <a:rPr lang="en-US" baseline="0" dirty="0" smtClean="0"/>
              <a:t>Auto alerting</a:t>
            </a:r>
          </a:p>
          <a:p>
            <a:pPr lvl="1"/>
            <a:r>
              <a:rPr lang="en-US" baseline="0" dirty="0" smtClean="0"/>
              <a:t>Auto </a:t>
            </a:r>
            <a:r>
              <a:rPr lang="en-US" baseline="0" dirty="0" err="1" smtClean="0"/>
              <a:t>loadbalancing</a:t>
            </a:r>
            <a:endParaRPr lang="en-US" baseline="0" dirty="0" smtClean="0"/>
          </a:p>
          <a:p>
            <a:pPr lvl="1"/>
            <a:r>
              <a:rPr lang="en-US" baseline="0" dirty="0" smtClean="0"/>
              <a:t>Auto resourcing (e.g., auto splits based on policies)</a:t>
            </a:r>
          </a:p>
          <a:p>
            <a:pPr lvl="1"/>
            <a:r>
              <a:rPr lang="en-US" baseline="0" dirty="0" smtClean="0"/>
              <a:t>Declarative policy-based management</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 2010 Microsoft Corporation.   Microsoft Materials - Confidential.  All rights reserved.</a:t>
            </a:r>
            <a:endParaRPr lang="en-US"/>
          </a:p>
        </p:txBody>
      </p:sp>
      <p:sp>
        <p:nvSpPr>
          <p:cNvPr id="5" name="Slide Number Placeholder 4"/>
          <p:cNvSpPr>
            <a:spLocks noGrp="1"/>
          </p:cNvSpPr>
          <p:nvPr>
            <p:ph type="sldNum" sz="quarter" idx="11"/>
          </p:nvPr>
        </p:nvSpPr>
        <p:spPr/>
        <p:txBody>
          <a:bodyPr/>
          <a:lstStyle/>
          <a:p>
            <a:fld id="{E713CA2C-1197-4786-8D2B-17800DF3AA91}"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5946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763" y="0"/>
            <a:ext cx="9130473" cy="5143500"/>
          </a:xfrm>
          <a:prstGeom prst="rect">
            <a:avLst/>
          </a:prstGeom>
        </p:spPr>
      </p:pic>
      <p:sp>
        <p:nvSpPr>
          <p:cNvPr id="2" name="Title 1"/>
          <p:cNvSpPr>
            <a:spLocks noGrp="1"/>
          </p:cNvSpPr>
          <p:nvPr>
            <p:ph type="ctrTitle"/>
          </p:nvPr>
        </p:nvSpPr>
        <p:spPr>
          <a:xfrm>
            <a:off x="427853" y="857251"/>
            <a:ext cx="7772400" cy="85725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29876" y="1706777"/>
            <a:ext cx="7029632" cy="579223"/>
          </a:xfrm>
        </p:spPr>
        <p:txBody>
          <a:bodyPr>
            <a:normAutofit/>
          </a:bodyPr>
          <a:lstStyle>
            <a:lvl1pPr marL="0" indent="0" algn="l">
              <a:buNone/>
              <a:defRPr sz="2400">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D11B7F-607C-4FBF-9413-91FE92B9A92D}" type="datetime1">
              <a:rPr lang="en-US" smtClean="0"/>
              <a:pPr/>
              <a:t>2/27/12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pPr/>
              <a:t>‹#›</a:t>
            </a:fld>
            <a:endParaRPr lang="en-US"/>
          </a:p>
        </p:txBody>
      </p:sp>
      <p:sp>
        <p:nvSpPr>
          <p:cNvPr id="10" name="TextBox 9"/>
          <p:cNvSpPr txBox="1">
            <a:spLocks noChangeArrowheads="1"/>
          </p:cNvSpPr>
          <p:nvPr userDrawn="1"/>
        </p:nvSpPr>
        <p:spPr bwMode="auto">
          <a:xfrm>
            <a:off x="539751" y="4177487"/>
            <a:ext cx="965329" cy="2154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sz="800" dirty="0" smtClean="0">
                <a:solidFill>
                  <a:srgbClr val="BFBFBF"/>
                </a:solidFill>
                <a:latin typeface="Arial" pitchFamily="34" charset="0"/>
                <a:cs typeface="Times New Roman" pitchFamily="18" charset="0"/>
              </a:rPr>
              <a:t>© 2012 Microsoft</a:t>
            </a:r>
            <a:endParaRPr lang="en-US" sz="800" dirty="0">
              <a:solidFill>
                <a:srgbClr val="BFBFBF"/>
              </a:solidFill>
              <a:latin typeface="Arial" pitchFamily="34" charset="0"/>
              <a:cs typeface="Times New Roman" pitchFamily="18"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8245" y="3635664"/>
            <a:ext cx="1643235" cy="41751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89611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ack Cov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763" y="0"/>
            <a:ext cx="9144000" cy="5151120"/>
          </a:xfrm>
          <a:prstGeom prst="rect">
            <a:avLst/>
          </a:prstGeom>
        </p:spPr>
      </p:pic>
      <p:sp>
        <p:nvSpPr>
          <p:cNvPr id="2" name="Date Placeholder 1"/>
          <p:cNvSpPr>
            <a:spLocks noGrp="1"/>
          </p:cNvSpPr>
          <p:nvPr>
            <p:ph type="dt" sz="half" idx="10"/>
          </p:nvPr>
        </p:nvSpPr>
        <p:spPr/>
        <p:txBody>
          <a:bodyPr/>
          <a:lstStyle/>
          <a:p>
            <a:fld id="{8D95300B-775F-4421-8F97-2BFEC15D1DAD}" type="datetime1">
              <a:rPr lang="en-US" smtClean="0"/>
              <a:pPr/>
              <a:t>2/27/12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pPr/>
              <a:t>‹#›</a:t>
            </a:fld>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13892" y="2266950"/>
            <a:ext cx="1716215" cy="28803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56022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625843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009805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CACFFA-4391-4EF7-9518-05B0C6AFD0D2}" type="datetime1">
              <a:rPr lang="en-US" smtClean="0"/>
              <a:pPr/>
              <a:t>2/27/12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3139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762" y="0"/>
            <a:ext cx="9144000" cy="5151120"/>
          </a:xfrm>
          <a:prstGeom prst="rect">
            <a:avLst/>
          </a:prstGeom>
        </p:spPr>
      </p:pic>
      <p:sp>
        <p:nvSpPr>
          <p:cNvPr id="2" name="Title 1"/>
          <p:cNvSpPr>
            <a:spLocks noGrp="1"/>
          </p:cNvSpPr>
          <p:nvPr>
            <p:ph type="title"/>
          </p:nvPr>
        </p:nvSpPr>
        <p:spPr>
          <a:xfrm>
            <a:off x="427853" y="1314451"/>
            <a:ext cx="7772400" cy="9144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2286000"/>
            <a:ext cx="5879214" cy="112395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AD71D76E-9291-4F71-A17C-86E42DF971F5}" type="datetime1">
              <a:rPr lang="en-US" smtClean="0"/>
              <a:pPr/>
              <a:t>2/27/12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0273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1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762" y="0"/>
            <a:ext cx="9144000" cy="5151120"/>
          </a:xfrm>
          <a:prstGeom prst="rect">
            <a:avLst/>
          </a:prstGeom>
        </p:spPr>
      </p:pic>
      <p:sp>
        <p:nvSpPr>
          <p:cNvPr id="2" name="Title 1"/>
          <p:cNvSpPr>
            <a:spLocks noGrp="1"/>
          </p:cNvSpPr>
          <p:nvPr>
            <p:ph type="title"/>
          </p:nvPr>
        </p:nvSpPr>
        <p:spPr>
          <a:xfrm>
            <a:off x="427853" y="1314451"/>
            <a:ext cx="7772400" cy="9144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2286000"/>
            <a:ext cx="5879214" cy="112395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967334D4-62F9-4959-8DF4-78A372C67ADE}" type="datetime1">
              <a:rPr lang="en-US" smtClean="0"/>
              <a:pPr/>
              <a:t>2/27/12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61447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2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762" y="0"/>
            <a:ext cx="9144000" cy="5151120"/>
          </a:xfrm>
          <a:prstGeom prst="rect">
            <a:avLst/>
          </a:prstGeom>
        </p:spPr>
      </p:pic>
      <p:sp>
        <p:nvSpPr>
          <p:cNvPr id="2" name="Title 1"/>
          <p:cNvSpPr>
            <a:spLocks noGrp="1"/>
          </p:cNvSpPr>
          <p:nvPr>
            <p:ph type="title"/>
          </p:nvPr>
        </p:nvSpPr>
        <p:spPr>
          <a:xfrm>
            <a:off x="427853" y="1314451"/>
            <a:ext cx="7772400" cy="9144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2286000"/>
            <a:ext cx="5879214" cy="112395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4AEA7161-E8A9-4928-9D4B-79C3F88388BD}" type="datetime1">
              <a:rPr lang="en-US" smtClean="0"/>
              <a:pPr/>
              <a:t>2/27/12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23538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3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762" y="0"/>
            <a:ext cx="9144000" cy="5151120"/>
          </a:xfrm>
          <a:prstGeom prst="rect">
            <a:avLst/>
          </a:prstGeom>
        </p:spPr>
      </p:pic>
      <p:sp>
        <p:nvSpPr>
          <p:cNvPr id="2" name="Title 1"/>
          <p:cNvSpPr>
            <a:spLocks noGrp="1"/>
          </p:cNvSpPr>
          <p:nvPr>
            <p:ph type="title"/>
          </p:nvPr>
        </p:nvSpPr>
        <p:spPr>
          <a:xfrm>
            <a:off x="427853" y="1314451"/>
            <a:ext cx="7772400" cy="9144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2286000"/>
            <a:ext cx="5879214" cy="112395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EC0BBC59-5B39-4F60-A13B-1349BB9CD6E2}" type="datetime1">
              <a:rPr lang="en-US" smtClean="0"/>
              <a:pPr/>
              <a:t>2/27/12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60051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742951"/>
            <a:ext cx="3733800" cy="3851672"/>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742951"/>
            <a:ext cx="3733800" cy="3851672"/>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FD8F96-8882-418A-BEF5-AB7E0A64AFEF}" type="datetime1">
              <a:rPr lang="en-US" smtClean="0"/>
              <a:pPr/>
              <a:t>2/27/12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71169-D5A2-4E26-9D3F-58E320BF9E8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40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685800"/>
            <a:ext cx="3733800" cy="47982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200151"/>
            <a:ext cx="3733800" cy="3394472"/>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53000" y="685800"/>
            <a:ext cx="3733800" cy="47982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3000" y="1200151"/>
            <a:ext cx="3733800" cy="3394472"/>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AB565A-D30E-43FF-96B5-A8B477D7597B}" type="datetime1">
              <a:rPr lang="en-US" smtClean="0"/>
              <a:pPr/>
              <a:t>2/27/12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71169-D5A2-4E26-9D3F-58E320BF9E8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891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F32DE7-F181-4231-8A1A-7D35784546B7}" type="datetime1">
              <a:rPr lang="en-US" smtClean="0"/>
              <a:pPr/>
              <a:t>2/27/12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71169-D5A2-4E26-9D3F-58E320BF9E89}" type="slidenum">
              <a:rPr lang="en-US" smtClean="0"/>
              <a:pPr/>
              <a:t>‹#›</a:t>
            </a:fld>
            <a:endParaRPr lang="en-US"/>
          </a:p>
        </p:txBody>
      </p:sp>
      <p:sp>
        <p:nvSpPr>
          <p:cNvPr id="7" name="Text Placeholder 2"/>
          <p:cNvSpPr>
            <a:spLocks noGrp="1"/>
          </p:cNvSpPr>
          <p:nvPr>
            <p:ph idx="1"/>
          </p:nvPr>
        </p:nvSpPr>
        <p:spPr>
          <a:xfrm>
            <a:off x="457200" y="742950"/>
            <a:ext cx="8229600" cy="3886200"/>
          </a:xfrm>
          <a:prstGeom prst="rect">
            <a:avLst/>
          </a:prstGeom>
        </p:spPr>
        <p:txBody>
          <a:bodyPr vert="horz" lIns="91440" tIns="45720" rIns="91440" bIns="45720" rtlCol="0">
            <a:normAutofit/>
          </a:bodyPr>
          <a:lstStyle>
            <a:lvl1pPr marL="457200" indent="-457200">
              <a:buFont typeface="+mj-lt"/>
              <a:buAutoNum type="arabicPeriod"/>
              <a:defRPr>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66012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422672"/>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742950"/>
            <a:ext cx="8229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791E49-C3D4-44F5-B608-9B4E738991C9}" type="datetime1">
              <a:rPr lang="en-US" smtClean="0"/>
              <a:pPr/>
              <a:t>2/27/12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86801" y="4831293"/>
            <a:ext cx="371717" cy="273844"/>
          </a:xfrm>
          <a:prstGeom prst="rect">
            <a:avLst/>
          </a:prstGeom>
        </p:spPr>
        <p:txBody>
          <a:bodyPr vert="horz" lIns="91440" tIns="45720" rIns="91440" bIns="45720" rtlCol="0" anchor="ctr"/>
          <a:lstStyle>
            <a:lvl1pPr algn="r">
              <a:defRPr sz="800">
                <a:solidFill>
                  <a:schemeClr val="tx1">
                    <a:tint val="75000"/>
                  </a:schemeClr>
                </a:solidFill>
              </a:defRPr>
            </a:lvl1pPr>
          </a:lstStyle>
          <a:p>
            <a:fld id="{BD271169-D5A2-4E26-9D3F-58E320BF9E89}"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6025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84" r:id="rId11"/>
    <p:sldLayoutId id="2147483685" r:id="rId12"/>
  </p:sldLayoutIdLst>
  <p:timing>
    <p:tnLst>
      <p:par>
        <p:cTn id="1" dur="indefinite" restart="never" nodeType="tmRoot"/>
      </p:par>
    </p:tnLst>
  </p:timing>
  <p:hf hdr="0" ftr="0" dt="0"/>
  <p:txStyles>
    <p:titleStyle>
      <a:lvl1pPr algn="l" defTabSz="914400" rtl="0" eaLnBrk="1" latinLnBrk="0" hangingPunct="1">
        <a:spcBef>
          <a:spcPct val="0"/>
        </a:spcBef>
        <a:buNone/>
        <a:defRPr sz="2800" kern="1200" cap="all" baseline="0">
          <a:solidFill>
            <a:srgbClr val="595959"/>
          </a:solidFill>
          <a:latin typeface="Segoe Light" pitchFamily="34" charset="0"/>
          <a:ea typeface="+mj-ea"/>
          <a:cs typeface="+mj-cs"/>
        </a:defRPr>
      </a:lvl1pPr>
    </p:titleStyle>
    <p:bodyStyle>
      <a:lvl1pPr marL="182880" indent="-182880" algn="l" defTabSz="914400" rtl="0" eaLnBrk="1" latinLnBrk="0" hangingPunct="1">
        <a:spcBef>
          <a:spcPct val="20000"/>
        </a:spcBef>
        <a:buFont typeface="Arial" pitchFamily="34" charset="0"/>
        <a:buChar char="•"/>
        <a:defRPr sz="20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17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14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2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2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1" Type="http://schemas.microsoft.com/office/2007/relationships/diagramDrawing" Target="../diagrams/drawing4.xml"/><Relationship Id="rId12" Type="http://schemas.openxmlformats.org/officeDocument/2006/relationships/diagramData" Target="../diagrams/data5.xml"/><Relationship Id="rId13" Type="http://schemas.openxmlformats.org/officeDocument/2006/relationships/diagramLayout" Target="../diagrams/layout5.xml"/><Relationship Id="rId14" Type="http://schemas.openxmlformats.org/officeDocument/2006/relationships/diagramQuickStyle" Target="../diagrams/quickStyle5.xml"/><Relationship Id="rId15" Type="http://schemas.openxmlformats.org/officeDocument/2006/relationships/diagramColors" Target="../diagrams/colors5.xml"/><Relationship Id="rId16" Type="http://schemas.microsoft.com/office/2007/relationships/diagramDrawing" Target="../diagrams/drawing5.xml"/><Relationship Id="rId17"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diagramData" Target="../diagrams/data3.xml"/><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trataconf.com/strata2012/public/schedule/detail/23228" TargetMode="External"/><Relationship Id="rId4" Type="http://schemas.openxmlformats.org/officeDocument/2006/relationships/hyperlink" Target="http://strataconf.com/strata2012/public/schedule/detail/23344" TargetMode="External"/><Relationship Id="rId5" Type="http://schemas.openxmlformats.org/officeDocument/2006/relationships/hyperlink" Target="http://strataconf.com/strata2012/public/schedule/detail/22669" TargetMode="External"/><Relationship Id="rId6" Type="http://schemas.openxmlformats.org/officeDocument/2006/relationships/hyperlink" Target="http://strataconf.com/strata2012/public/schedule/detail/22659" TargetMode="External"/><Relationship Id="rId7" Type="http://schemas.openxmlformats.org/officeDocument/2006/relationships/hyperlink" Target="http://strataconf.com/strata2012/public/schedule/detail/24470" TargetMode="External"/><Relationship Id="rId1" Type="http://schemas.openxmlformats.org/officeDocument/2006/relationships/slideLayout" Target="../slideLayouts/slideLayout2.xml"/><Relationship Id="rId2" Type="http://schemas.openxmlformats.org/officeDocument/2006/relationships/hyperlink" Target="http://www.windowsazure.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microsoft.com/casestudies/Case_Study_Detail.aspx?CaseStudyID=4000008310" TargetMode="External"/><Relationship Id="rId4" Type="http://schemas.openxmlformats.org/officeDocument/2006/relationships/hyperlink" Target="http://cacm.acm.org/magazines/2011/6/108663-scalable-sql" TargetMode="External"/><Relationship Id="rId5" Type="http://schemas.openxmlformats.org/officeDocument/2006/relationships/hyperlink" Target="http://www.slideshare.net/MichaelRys/scaling-with-sql-server-and-sql-azure-federations" TargetMode="External"/><Relationship Id="rId6" Type="http://schemas.openxmlformats.org/officeDocument/2006/relationships/hyperlink" Target="http://download.microsoft.com/download/9/E/9/9E9F240D-0EB6-472E-B4DE-6D9FCBB505DD/Windows%20Azure%20No%20SQL%20White%20Paper.pdf" TargetMode="External"/><Relationship Id="rId7" Type="http://schemas.openxmlformats.org/officeDocument/2006/relationships/hyperlink" Target="http://blogs.msdn.com/b/cbiyikoglu/archive/2011/03/03/nosql-genes-in-sql-azure-federations.aspx" TargetMode="External"/><Relationship Id="rId8" Type="http://schemas.openxmlformats.org/officeDocument/2006/relationships/hyperlink" Target="http://sqlblog.com/blogs/michael_rys/default.aspx" TargetMode="External"/><Relationship Id="rId1" Type="http://schemas.openxmlformats.org/officeDocument/2006/relationships/slideLayout" Target="../slideLayouts/slideLayout2.xml"/><Relationship Id="rId2" Type="http://schemas.openxmlformats.org/officeDocument/2006/relationships/hyperlink" Target="http://gigaom.com/cloud/facebook-shares-some-secrets-on-making-mysql-scale/"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jpe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852" y="857251"/>
            <a:ext cx="8487548" cy="857250"/>
          </a:xfrm>
        </p:spPr>
        <p:txBody>
          <a:bodyPr>
            <a:normAutofit fontScale="90000"/>
          </a:bodyPr>
          <a:lstStyle/>
          <a:p>
            <a:r>
              <a:rPr lang="en-US" b="1" dirty="0"/>
              <a:t>SQL and </a:t>
            </a:r>
            <a:r>
              <a:rPr lang="en-US" b="1" dirty="0" err="1"/>
              <a:t>NoSQL</a:t>
            </a:r>
            <a:r>
              <a:rPr lang="en-US" b="1" dirty="0"/>
              <a:t> Are Two Sides Of The Same Coin</a:t>
            </a:r>
            <a:br>
              <a:rPr lang="en-US" b="1" dirty="0"/>
            </a:br>
            <a:endParaRPr lang="en-US" dirty="0"/>
          </a:p>
        </p:txBody>
      </p:sp>
      <p:sp>
        <p:nvSpPr>
          <p:cNvPr id="3" name="Subtitle 2"/>
          <p:cNvSpPr>
            <a:spLocks noGrp="1"/>
          </p:cNvSpPr>
          <p:nvPr>
            <p:ph type="subTitle" idx="1"/>
          </p:nvPr>
        </p:nvSpPr>
        <p:spPr>
          <a:xfrm>
            <a:off x="429876" y="2068727"/>
            <a:ext cx="7029632" cy="807823"/>
          </a:xfrm>
        </p:spPr>
        <p:txBody>
          <a:bodyPr>
            <a:normAutofit lnSpcReduction="10000"/>
          </a:bodyPr>
          <a:lstStyle/>
          <a:p>
            <a:r>
              <a:rPr lang="en-US" dirty="0" smtClean="0"/>
              <a:t>Michael Rys, Microsoft Corp.</a:t>
            </a:r>
            <a:br>
              <a:rPr lang="en-US" dirty="0" smtClean="0"/>
            </a:br>
            <a:r>
              <a:rPr lang="en-US" dirty="0" smtClean="0"/>
              <a:t>@</a:t>
            </a:r>
            <a:r>
              <a:rPr lang="en-US" dirty="0" err="1" smtClean="0"/>
              <a:t>SQLServerMike</a:t>
            </a:r>
            <a:endParaRPr lang="en-US" dirty="0"/>
          </a:p>
        </p:txBody>
      </p:sp>
      <p:sp>
        <p:nvSpPr>
          <p:cNvPr id="4" name="TextBox 3"/>
          <p:cNvSpPr txBox="1"/>
          <p:nvPr/>
        </p:nvSpPr>
        <p:spPr>
          <a:xfrm>
            <a:off x="457200" y="4817947"/>
            <a:ext cx="2337499" cy="253916"/>
          </a:xfrm>
          <a:prstGeom prst="rect">
            <a:avLst/>
          </a:prstGeom>
          <a:noFill/>
        </p:spPr>
        <p:txBody>
          <a:bodyPr wrap="none" rtlCol="0">
            <a:spAutoFit/>
          </a:bodyPr>
          <a:lstStyle/>
          <a:p>
            <a:r>
              <a:rPr lang="en-US" sz="1050" dirty="0" smtClean="0"/>
              <a:t>Strata 2012 Conference, March 2012</a:t>
            </a:r>
            <a:endParaRPr lang="en-US" sz="105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423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457049"/>
          </a:xfrm>
        </p:spPr>
        <p:txBody>
          <a:bodyPr>
            <a:noAutofit/>
          </a:bodyPr>
          <a:lstStyle/>
          <a:p>
            <a:r>
              <a:rPr lang="en-US" sz="3200" dirty="0" smtClean="0"/>
              <a:t>Data Models</a:t>
            </a: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8312060"/>
              </p:ext>
            </p:extLst>
          </p:nvPr>
        </p:nvGraphicFramePr>
        <p:xfrm>
          <a:off x="228600" y="682306"/>
          <a:ext cx="8382000" cy="3994036"/>
        </p:xfrm>
        <a:graphic>
          <a:graphicData uri="http://schemas.openxmlformats.org/drawingml/2006/table">
            <a:tbl>
              <a:tblPr firstRow="1" bandRow="1">
                <a:tableStyleId>{5C22544A-7EE6-4342-B048-85BDC9FD1C3A}</a:tableStyleId>
              </a:tblPr>
              <a:tblGrid>
                <a:gridCol w="3061252"/>
                <a:gridCol w="5320748"/>
              </a:tblGrid>
              <a:tr h="383450">
                <a:tc>
                  <a:txBody>
                    <a:bodyPr/>
                    <a:lstStyle/>
                    <a:p>
                      <a:r>
                        <a:rPr lang="en-US" sz="1400" dirty="0" smtClean="0"/>
                        <a:t>Data Model</a:t>
                      </a:r>
                      <a:endParaRPr lang="en-US" sz="1400" dirty="0"/>
                    </a:p>
                  </a:txBody>
                  <a:tcPr marT="34290" marB="34290"/>
                </a:tc>
                <a:tc>
                  <a:txBody>
                    <a:bodyPr/>
                    <a:lstStyle/>
                    <a:p>
                      <a:r>
                        <a:rPr lang="en-US" sz="1400" dirty="0" smtClean="0"/>
                        <a:t>Example Stores (apologies to the ones I did</a:t>
                      </a:r>
                      <a:r>
                        <a:rPr lang="en-US" sz="1400" baseline="0" dirty="0" smtClean="0"/>
                        <a:t> not list)</a:t>
                      </a:r>
                      <a:endParaRPr lang="en-US" sz="1400" dirty="0"/>
                    </a:p>
                  </a:txBody>
                  <a:tcPr marT="34290" marB="34290"/>
                </a:tc>
              </a:tr>
              <a:tr h="439194">
                <a:tc>
                  <a:txBody>
                    <a:bodyPr/>
                    <a:lstStyle/>
                    <a:p>
                      <a:r>
                        <a:rPr lang="en-US" sz="1600" kern="1200" dirty="0" smtClean="0">
                          <a:solidFill>
                            <a:schemeClr val="tx2"/>
                          </a:solidFill>
                          <a:latin typeface="+mn-lt"/>
                          <a:ea typeface="+mn-ea"/>
                          <a:cs typeface="+mn-cs"/>
                        </a:rPr>
                        <a:t>Simple Key-Value Pairs</a:t>
                      </a:r>
                      <a:endParaRPr lang="en-US" sz="1600" kern="1200" dirty="0">
                        <a:solidFill>
                          <a:schemeClr val="tx2"/>
                        </a:solidFill>
                        <a:latin typeface="+mn-lt"/>
                        <a:ea typeface="+mn-ea"/>
                        <a:cs typeface="+mn-cs"/>
                      </a:endParaRPr>
                    </a:p>
                  </a:txBody>
                  <a:tcPr marT="34290" marB="34290"/>
                </a:tc>
                <a:tc>
                  <a:txBody>
                    <a:bodyPr/>
                    <a:lstStyle/>
                    <a:p>
                      <a:r>
                        <a:rPr lang="en-US" sz="1400" dirty="0" smtClean="0"/>
                        <a:t>Memcache, Redis, Dynamo, Voldermort, </a:t>
                      </a:r>
                      <a:r>
                        <a:rPr lang="en-US" sz="1400" dirty="0" err="1" smtClean="0"/>
                        <a:t>LevelDB</a:t>
                      </a:r>
                      <a:r>
                        <a:rPr lang="en-US" sz="1400" dirty="0" smtClean="0"/>
                        <a:t>,</a:t>
                      </a:r>
                      <a:r>
                        <a:rPr lang="en-US" sz="1400" baseline="0" dirty="0" smtClean="0"/>
                        <a:t> </a:t>
                      </a:r>
                      <a:r>
                        <a:rPr lang="en-US" sz="1400" b="1" baseline="0" dirty="0" smtClean="0"/>
                        <a:t>Azure Caching</a:t>
                      </a:r>
                      <a:endParaRPr lang="en-US" sz="1400" b="1" dirty="0"/>
                    </a:p>
                  </a:txBody>
                  <a:tcPr marT="34290" marB="34290"/>
                </a:tc>
              </a:tr>
              <a:tr h="736467">
                <a:tc>
                  <a:txBody>
                    <a:bodyPr/>
                    <a:lstStyle/>
                    <a:p>
                      <a:r>
                        <a:rPr lang="en-US" sz="1600" kern="1200" dirty="0" smtClean="0">
                          <a:solidFill>
                            <a:schemeClr val="tx2"/>
                          </a:solidFill>
                          <a:latin typeface="+mn-lt"/>
                          <a:ea typeface="+mn-ea"/>
                          <a:cs typeface="+mn-cs"/>
                        </a:rPr>
                        <a:t>Wide Sparse Column Sets</a:t>
                      </a:r>
                      <a:endParaRPr lang="en-US" sz="1600" kern="1200" dirty="0">
                        <a:solidFill>
                          <a:schemeClr val="tx2"/>
                        </a:solidFill>
                        <a:latin typeface="+mn-lt"/>
                        <a:ea typeface="+mn-ea"/>
                        <a:cs typeface="+mn-cs"/>
                      </a:endParaRPr>
                    </a:p>
                  </a:txBody>
                  <a:tcPr marT="34290" marB="34290"/>
                </a:tc>
                <a:tc>
                  <a:txBody>
                    <a:bodyPr/>
                    <a:lstStyle/>
                    <a:p>
                      <a:r>
                        <a:rPr lang="en-US" sz="1400" dirty="0" err="1" smtClean="0"/>
                        <a:t>HyperTable</a:t>
                      </a:r>
                      <a:r>
                        <a:rPr lang="en-US" sz="1400" dirty="0" smtClean="0"/>
                        <a:t>, Big Table, Cassandra, HBASE, </a:t>
                      </a:r>
                      <a:r>
                        <a:rPr lang="en-US" sz="1400" dirty="0" err="1" smtClean="0"/>
                        <a:t>Hyperbase</a:t>
                      </a:r>
                      <a:r>
                        <a:rPr lang="en-US" sz="1400" dirty="0" smtClean="0"/>
                        <a:t>, Amazon </a:t>
                      </a:r>
                      <a:r>
                        <a:rPr lang="en-US" sz="1400" dirty="0" err="1" smtClean="0"/>
                        <a:t>DynamoDB</a:t>
                      </a:r>
                      <a:r>
                        <a:rPr lang="en-US" sz="1400" dirty="0" smtClean="0"/>
                        <a:t>, </a:t>
                      </a:r>
                      <a:r>
                        <a:rPr lang="en-US" sz="1400" b="1" dirty="0" smtClean="0"/>
                        <a:t>Windows Azure Tables, SQL Server/Azure Sparse columns</a:t>
                      </a:r>
                      <a:endParaRPr lang="en-US" sz="1400" b="1" dirty="0"/>
                    </a:p>
                  </a:txBody>
                  <a:tcPr marT="34290" marB="34290"/>
                </a:tc>
              </a:tr>
              <a:tr h="566045">
                <a:tc>
                  <a:txBody>
                    <a:bodyPr/>
                    <a:lstStyle/>
                    <a:p>
                      <a:r>
                        <a:rPr lang="en-US" sz="1600" kern="1200" dirty="0" smtClean="0">
                          <a:solidFill>
                            <a:schemeClr val="tx2"/>
                          </a:solidFill>
                          <a:latin typeface="+mn-lt"/>
                          <a:ea typeface="+mn-ea"/>
                          <a:cs typeface="+mn-cs"/>
                        </a:rPr>
                        <a:t>BLOBs</a:t>
                      </a:r>
                      <a:endParaRPr lang="en-US" sz="1600" kern="1200" dirty="0">
                        <a:solidFill>
                          <a:schemeClr val="tx2"/>
                        </a:solidFill>
                        <a:latin typeface="+mn-lt"/>
                        <a:ea typeface="+mn-ea"/>
                        <a:cs typeface="+mn-cs"/>
                      </a:endParaRPr>
                    </a:p>
                  </a:txBody>
                  <a:tcPr marT="34290" marB="34290"/>
                </a:tc>
                <a:tc>
                  <a:txBody>
                    <a:bodyPr/>
                    <a:lstStyle/>
                    <a:p>
                      <a:r>
                        <a:rPr lang="en-US" sz="1400" dirty="0" smtClean="0"/>
                        <a:t>Amazon S3, Oracle Berkeley </a:t>
                      </a:r>
                      <a:r>
                        <a:rPr lang="en-US" sz="1400" dirty="0" err="1" smtClean="0"/>
                        <a:t>NoSQL</a:t>
                      </a:r>
                      <a:r>
                        <a:rPr lang="en-US" sz="1400" dirty="0" smtClean="0"/>
                        <a:t>, </a:t>
                      </a:r>
                      <a:r>
                        <a:rPr lang="en-US" sz="1400" b="1" dirty="0" smtClean="0"/>
                        <a:t>Windows Azure Blob Store, SQL Server RBS/</a:t>
                      </a:r>
                      <a:r>
                        <a:rPr lang="en-US" sz="1400" b="1" dirty="0" err="1" smtClean="0"/>
                        <a:t>FileTable</a:t>
                      </a:r>
                      <a:endParaRPr lang="en-US" sz="1400" b="1" dirty="0"/>
                    </a:p>
                  </a:txBody>
                  <a:tcPr marT="34290" marB="34290"/>
                </a:tc>
              </a:tr>
              <a:tr h="383450">
                <a:tc>
                  <a:txBody>
                    <a:bodyPr/>
                    <a:lstStyle/>
                    <a:p>
                      <a:r>
                        <a:rPr lang="en-US" sz="1600" kern="1200" dirty="0" smtClean="0">
                          <a:solidFill>
                            <a:schemeClr val="tx2"/>
                          </a:solidFill>
                          <a:latin typeface="+mn-lt"/>
                          <a:ea typeface="+mn-ea"/>
                          <a:cs typeface="+mn-cs"/>
                        </a:rPr>
                        <a:t>JSON Documents</a:t>
                      </a:r>
                      <a:endParaRPr lang="en-US" sz="1600" kern="1200" dirty="0">
                        <a:solidFill>
                          <a:schemeClr val="tx2"/>
                        </a:solidFill>
                        <a:latin typeface="+mn-lt"/>
                        <a:ea typeface="+mn-ea"/>
                        <a:cs typeface="+mn-cs"/>
                      </a:endParaRPr>
                    </a:p>
                  </a:txBody>
                  <a:tcPr marT="34290" marB="34290"/>
                </a:tc>
                <a:tc>
                  <a:txBody>
                    <a:bodyPr/>
                    <a:lstStyle/>
                    <a:p>
                      <a:r>
                        <a:rPr lang="en-US" sz="1400" dirty="0" smtClean="0"/>
                        <a:t>MongoDB, </a:t>
                      </a:r>
                      <a:r>
                        <a:rPr lang="en-US" sz="1400" dirty="0" err="1" smtClean="0"/>
                        <a:t>CouchBase</a:t>
                      </a:r>
                      <a:r>
                        <a:rPr lang="en-US" sz="1400" dirty="0" smtClean="0"/>
                        <a:t>, Riak, RavenDB</a:t>
                      </a:r>
                      <a:endParaRPr lang="en-US" sz="1400" dirty="0"/>
                    </a:p>
                  </a:txBody>
                  <a:tcPr marT="34290" marB="34290"/>
                </a:tc>
              </a:tr>
              <a:tr h="386240">
                <a:tc>
                  <a:txBody>
                    <a:bodyPr/>
                    <a:lstStyle/>
                    <a:p>
                      <a:r>
                        <a:rPr lang="en-US" sz="1600" kern="1200" dirty="0" smtClean="0">
                          <a:solidFill>
                            <a:schemeClr val="tx2"/>
                          </a:solidFill>
                          <a:latin typeface="+mn-lt"/>
                          <a:ea typeface="+mn-ea"/>
                          <a:cs typeface="+mn-cs"/>
                        </a:rPr>
                        <a:t>Graph</a:t>
                      </a:r>
                      <a:endParaRPr lang="en-US" sz="1600" kern="1200" dirty="0">
                        <a:solidFill>
                          <a:schemeClr val="tx2"/>
                        </a:solidFill>
                        <a:latin typeface="+mn-lt"/>
                        <a:ea typeface="+mn-ea"/>
                        <a:cs typeface="+mn-cs"/>
                      </a:endParaRPr>
                    </a:p>
                  </a:txBody>
                  <a:tcPr marT="34290" marB="34290"/>
                </a:tc>
                <a:tc>
                  <a:txBody>
                    <a:bodyPr/>
                    <a:lstStyle/>
                    <a:p>
                      <a:r>
                        <a:rPr lang="en-US" sz="1400" dirty="0" smtClean="0"/>
                        <a:t>Neo4J, GraphDB, </a:t>
                      </a:r>
                      <a:r>
                        <a:rPr lang="en-US" sz="1400" dirty="0" err="1" smtClean="0"/>
                        <a:t>HypergraphDB</a:t>
                      </a:r>
                      <a:r>
                        <a:rPr lang="en-US" sz="1400" dirty="0" smtClean="0"/>
                        <a:t>, </a:t>
                      </a:r>
                      <a:r>
                        <a:rPr lang="en-US" sz="1400" dirty="0" err="1" smtClean="0"/>
                        <a:t>Stig</a:t>
                      </a:r>
                      <a:r>
                        <a:rPr lang="en-US" sz="1400" dirty="0" smtClean="0"/>
                        <a:t>, </a:t>
                      </a:r>
                      <a:r>
                        <a:rPr lang="en-US" sz="1400" dirty="0" err="1" smtClean="0"/>
                        <a:t>Intellidimension</a:t>
                      </a:r>
                      <a:endParaRPr lang="en-US" sz="1400" dirty="0"/>
                    </a:p>
                  </a:txBody>
                  <a:tcPr marT="34290" marB="34290"/>
                </a:tc>
              </a:tr>
              <a:tr h="547785">
                <a:tc>
                  <a:txBody>
                    <a:bodyPr/>
                    <a:lstStyle/>
                    <a:p>
                      <a:r>
                        <a:rPr lang="en-US" sz="1600" kern="1200" dirty="0" smtClean="0">
                          <a:solidFill>
                            <a:schemeClr val="tx2"/>
                          </a:solidFill>
                          <a:latin typeface="+mn-lt"/>
                          <a:ea typeface="+mn-ea"/>
                          <a:cs typeface="+mn-cs"/>
                        </a:rPr>
                        <a:t>Objects and XML Documents</a:t>
                      </a:r>
                      <a:endParaRPr lang="en-US" sz="1600" kern="1200" dirty="0">
                        <a:solidFill>
                          <a:schemeClr val="tx2"/>
                        </a:solidFill>
                        <a:latin typeface="+mn-lt"/>
                        <a:ea typeface="+mn-ea"/>
                        <a:cs typeface="+mn-cs"/>
                      </a:endParaRPr>
                    </a:p>
                  </a:txBody>
                  <a:tcPr marT="34290" marB="34290"/>
                </a:tc>
                <a:tc>
                  <a:txBody>
                    <a:bodyPr/>
                    <a:lstStyle/>
                    <a:p>
                      <a:r>
                        <a:rPr lang="en-US" sz="1400" dirty="0" smtClean="0"/>
                        <a:t>Versant, Oracle</a:t>
                      </a:r>
                      <a:r>
                        <a:rPr lang="en-US" sz="1400" baseline="0" dirty="0" smtClean="0"/>
                        <a:t> Berkeley </a:t>
                      </a:r>
                      <a:r>
                        <a:rPr lang="en-US" sz="1400" baseline="0" dirty="0" err="1" smtClean="0"/>
                        <a:t>NoSQL</a:t>
                      </a:r>
                      <a:r>
                        <a:rPr lang="en-US" sz="1400" baseline="0" dirty="0" smtClean="0"/>
                        <a:t>, </a:t>
                      </a:r>
                      <a:r>
                        <a:rPr lang="en-US" sz="1400" baseline="0" dirty="0" err="1" smtClean="0"/>
                        <a:t>MarkLogic</a:t>
                      </a:r>
                      <a:r>
                        <a:rPr lang="en-US" sz="1400" baseline="0" dirty="0" smtClean="0"/>
                        <a:t>, </a:t>
                      </a:r>
                      <a:r>
                        <a:rPr lang="en-US" sz="1400" baseline="0" dirty="0" err="1" smtClean="0"/>
                        <a:t>existDB</a:t>
                      </a:r>
                      <a:r>
                        <a:rPr lang="en-US" sz="1400" baseline="0" dirty="0" smtClean="0"/>
                        <a:t>, EMC </a:t>
                      </a:r>
                      <a:r>
                        <a:rPr lang="en-US" sz="1400" baseline="0" dirty="0" err="1" smtClean="0"/>
                        <a:t>HiveDB</a:t>
                      </a:r>
                      <a:r>
                        <a:rPr lang="en-US" sz="1400" baseline="0" dirty="0" smtClean="0"/>
                        <a:t>, </a:t>
                      </a:r>
                      <a:r>
                        <a:rPr lang="en-US" sz="1400" b="1" baseline="0" dirty="0" smtClean="0"/>
                        <a:t>SQL Server/Azure</a:t>
                      </a:r>
                      <a:r>
                        <a:rPr lang="en-US" sz="1400" baseline="0" dirty="0" smtClean="0"/>
                        <a:t>, Oracle, IBM DB2</a:t>
                      </a:r>
                      <a:endParaRPr lang="en-US" sz="1400" dirty="0"/>
                    </a:p>
                  </a:txBody>
                  <a:tcPr marT="34290" marB="34290"/>
                </a:tc>
              </a:tr>
              <a:tr h="395623">
                <a:tc>
                  <a:txBody>
                    <a:bodyPr/>
                    <a:lstStyle/>
                    <a:p>
                      <a:r>
                        <a:rPr lang="en-US" sz="1600" kern="1200" dirty="0" smtClean="0">
                          <a:solidFill>
                            <a:schemeClr val="tx2"/>
                          </a:solidFill>
                          <a:latin typeface="+mn-lt"/>
                          <a:ea typeface="+mn-ea"/>
                          <a:cs typeface="+mn-cs"/>
                        </a:rPr>
                        <a:t>Extended Relational</a:t>
                      </a:r>
                      <a:endParaRPr lang="en-US" sz="1600" kern="1200" dirty="0">
                        <a:solidFill>
                          <a:schemeClr val="tx2"/>
                        </a:solidFill>
                        <a:latin typeface="+mn-lt"/>
                        <a:ea typeface="+mn-ea"/>
                        <a:cs typeface="+mn-cs"/>
                      </a:endParaRPr>
                    </a:p>
                  </a:txBody>
                  <a:tcPr marT="34290" marB="34290"/>
                </a:tc>
                <a:tc>
                  <a:txBody>
                    <a:bodyPr/>
                    <a:lstStyle/>
                    <a:p>
                      <a:r>
                        <a:rPr lang="en-US" sz="1400" dirty="0" smtClean="0"/>
                        <a:t>Oracle, EMC </a:t>
                      </a:r>
                      <a:r>
                        <a:rPr lang="en-US" sz="1400" dirty="0" err="1" smtClean="0"/>
                        <a:t>SQLFire</a:t>
                      </a:r>
                      <a:r>
                        <a:rPr lang="en-US" sz="1400" dirty="0" smtClean="0"/>
                        <a:t>, IBM DB2, MySQL, </a:t>
                      </a:r>
                      <a:r>
                        <a:rPr lang="en-US" sz="1400" dirty="0" err="1" smtClean="0"/>
                        <a:t>Postgres</a:t>
                      </a:r>
                      <a:r>
                        <a:rPr lang="en-US" sz="1400" dirty="0" smtClean="0"/>
                        <a:t>, </a:t>
                      </a:r>
                      <a:r>
                        <a:rPr lang="en-US" sz="1400" b="1" dirty="0" smtClean="0"/>
                        <a:t>SQL Server/Azure</a:t>
                      </a:r>
                      <a:endParaRPr lang="en-US" sz="1400" b="1" dirty="0"/>
                    </a:p>
                  </a:txBody>
                  <a:tcPr marT="34290" marB="34290"/>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433938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Operational Agility</a:t>
            </a:r>
            <a:endParaRPr lang="en-US" sz="3200" dirty="0"/>
          </a:p>
        </p:txBody>
      </p:sp>
      <p:sp>
        <p:nvSpPr>
          <p:cNvPr id="4" name="Content Placeholder 3"/>
          <p:cNvSpPr>
            <a:spLocks noGrp="1"/>
          </p:cNvSpPr>
          <p:nvPr>
            <p:ph type="body" sz="quarter" idx="10"/>
          </p:nvPr>
        </p:nvSpPr>
        <p:spPr>
          <a:xfrm>
            <a:off x="389436" y="1085850"/>
            <a:ext cx="8363938" cy="3543300"/>
          </a:xfrm>
        </p:spPr>
        <p:txBody>
          <a:bodyPr>
            <a:normAutofit/>
          </a:bodyPr>
          <a:lstStyle/>
          <a:p>
            <a:r>
              <a:rPr lang="en-US" dirty="0">
                <a:solidFill>
                  <a:schemeClr val="tx2"/>
                </a:solidFill>
              </a:rPr>
              <a:t>You want:</a:t>
            </a:r>
          </a:p>
          <a:p>
            <a:pPr lvl="1"/>
            <a:r>
              <a:rPr lang="en-US" dirty="0" smtClean="0"/>
              <a:t>Availability of service (scalability)</a:t>
            </a:r>
          </a:p>
          <a:p>
            <a:pPr lvl="1"/>
            <a:r>
              <a:rPr lang="en-US" dirty="0" smtClean="0"/>
              <a:t>Global consistency</a:t>
            </a:r>
          </a:p>
          <a:p>
            <a:pPr lvl="1"/>
            <a:r>
              <a:rPr lang="en-US" dirty="0" smtClean="0"/>
              <a:t>Network Partition Tolerance</a:t>
            </a:r>
            <a:endParaRPr lang="en-US" dirty="0"/>
          </a:p>
          <a:p>
            <a:r>
              <a:rPr lang="en-US" dirty="0">
                <a:solidFill>
                  <a:schemeClr val="tx2"/>
                </a:solidFill>
              </a:rPr>
              <a:t>You can only get 2 of 3 (CAP Theorem)</a:t>
            </a:r>
          </a:p>
          <a:p>
            <a:r>
              <a:rPr lang="en-US" dirty="0">
                <a:solidFill>
                  <a:schemeClr val="tx2"/>
                </a:solidFill>
              </a:rPr>
              <a:t>In Brave New World:</a:t>
            </a:r>
          </a:p>
          <a:p>
            <a:pPr lvl="1"/>
            <a:r>
              <a:rPr lang="en-US" dirty="0" smtClean="0"/>
              <a:t>Online businesses need availability</a:t>
            </a:r>
          </a:p>
          <a:p>
            <a:pPr lvl="1"/>
            <a:r>
              <a:rPr lang="en-US" dirty="0" smtClean="0"/>
              <a:t>It is distributed, because it is big</a:t>
            </a:r>
          </a:p>
          <a:p>
            <a:pPr lvl="1"/>
            <a:r>
              <a:rPr lang="en-US" dirty="0" smtClean="0"/>
              <a:t>thus Network Partitioning is unavoidable</a:t>
            </a:r>
          </a:p>
          <a:p>
            <a:pPr lvl="1"/>
            <a:r>
              <a:rPr lang="en-US" dirty="0" smtClean="0"/>
              <a:t>Hence global consistency must be relaxed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65870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Operational Agility</a:t>
            </a:r>
            <a:endParaRPr lang="en-US" sz="3200" dirty="0"/>
          </a:p>
        </p:txBody>
      </p:sp>
      <p:sp>
        <p:nvSpPr>
          <p:cNvPr id="3" name="Content Placeholder 2"/>
          <p:cNvSpPr>
            <a:spLocks noGrp="1"/>
          </p:cNvSpPr>
          <p:nvPr>
            <p:ph type="body" sz="quarter" idx="10"/>
          </p:nvPr>
        </p:nvSpPr>
        <p:spPr/>
        <p:txBody>
          <a:bodyPr>
            <a:normAutofit/>
          </a:bodyPr>
          <a:lstStyle/>
          <a:p>
            <a:r>
              <a:rPr lang="en-US" dirty="0">
                <a:solidFill>
                  <a:schemeClr val="tx2"/>
                </a:solidFill>
              </a:rPr>
              <a:t>Performance and Elastic Scale on Demand</a:t>
            </a:r>
          </a:p>
          <a:p>
            <a:r>
              <a:rPr lang="en-US" dirty="0">
                <a:solidFill>
                  <a:schemeClr val="tx2"/>
                </a:solidFill>
              </a:rPr>
              <a:t>Automate management lifecycle (or fail)</a:t>
            </a:r>
          </a:p>
          <a:p>
            <a:r>
              <a:rPr lang="en-US" dirty="0">
                <a:solidFill>
                  <a:schemeClr val="tx2"/>
                </a:solidFill>
              </a:rPr>
              <a:t>Simple deployment lifecycle</a:t>
            </a:r>
          </a:p>
          <a:p>
            <a:r>
              <a:rPr lang="en-US" dirty="0">
                <a:solidFill>
                  <a:schemeClr val="tx2"/>
                </a:solidFill>
              </a:rPr>
              <a:t>No DB or OS Admin telling me what to do</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5462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Developer Agility</a:t>
            </a:r>
            <a:endParaRPr lang="en-US" sz="3200" dirty="0"/>
          </a:p>
        </p:txBody>
      </p:sp>
      <p:sp>
        <p:nvSpPr>
          <p:cNvPr id="3" name="Content Placeholder 2"/>
          <p:cNvSpPr>
            <a:spLocks noGrp="1"/>
          </p:cNvSpPr>
          <p:nvPr>
            <p:ph type="body" sz="quarter" idx="10"/>
          </p:nvPr>
        </p:nvSpPr>
        <p:spPr>
          <a:xfrm>
            <a:off x="389436" y="1085850"/>
            <a:ext cx="8363938" cy="2228850"/>
          </a:xfrm>
        </p:spPr>
        <p:txBody>
          <a:bodyPr>
            <a:normAutofit/>
          </a:bodyPr>
          <a:lstStyle/>
          <a:p>
            <a:r>
              <a:rPr lang="en-US" dirty="0">
                <a:solidFill>
                  <a:schemeClr val="tx2"/>
                </a:solidFill>
              </a:rPr>
              <a:t>Code First and revise quickly</a:t>
            </a:r>
          </a:p>
          <a:p>
            <a:r>
              <a:rPr lang="en-US" dirty="0">
                <a:solidFill>
                  <a:schemeClr val="tx2"/>
                </a:solidFill>
              </a:rPr>
              <a:t>Application-model first (before database)</a:t>
            </a:r>
          </a:p>
          <a:p>
            <a:r>
              <a:rPr lang="en-US" dirty="0">
                <a:solidFill>
                  <a:schemeClr val="tx2"/>
                </a:solidFill>
              </a:rPr>
              <a:t>Flexible open data models</a:t>
            </a:r>
          </a:p>
          <a:p>
            <a:r>
              <a:rPr lang="en-US" dirty="0">
                <a:solidFill>
                  <a:schemeClr val="tx2"/>
                </a:solidFill>
              </a:rPr>
              <a:t>You don’t know exactly what you are looking for</a:t>
            </a:r>
          </a:p>
          <a:p>
            <a:r>
              <a:rPr lang="en-US" dirty="0">
                <a:solidFill>
                  <a:schemeClr val="tx2"/>
                </a:solidFill>
              </a:rPr>
              <a:t>Lower Pain of adoption and maintenance </a:t>
            </a:r>
          </a:p>
          <a:p>
            <a:r>
              <a:rPr lang="en-US" dirty="0">
                <a:solidFill>
                  <a:schemeClr val="tx2"/>
                </a:solidFill>
              </a:rPr>
              <a:t>No DB or OS Admin telling me what to do</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6271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What Can SQL learn From </a:t>
            </a:r>
            <a:r>
              <a:rPr lang="en-US" sz="3600" dirty="0" err="1" smtClean="0"/>
              <a:t>NoSQL</a:t>
            </a:r>
            <a:r>
              <a:rPr lang="en-US" sz="3600" dirty="0" smtClean="0"/>
              <a:t>?</a:t>
            </a:r>
            <a:endParaRPr lang="en-US" sz="3600" dirty="0"/>
          </a:p>
        </p:txBody>
      </p:sp>
      <p:sp>
        <p:nvSpPr>
          <p:cNvPr id="3" name="Content Placeholder 2"/>
          <p:cNvSpPr>
            <a:spLocks noGrp="1"/>
          </p:cNvSpPr>
          <p:nvPr>
            <p:ph idx="1"/>
          </p:nvPr>
        </p:nvSpPr>
        <p:spPr>
          <a:xfrm>
            <a:off x="457200" y="895350"/>
            <a:ext cx="8382000" cy="4038600"/>
          </a:xfrm>
        </p:spPr>
        <p:txBody>
          <a:bodyPr>
            <a:normAutofit lnSpcReduction="10000"/>
          </a:bodyPr>
          <a:lstStyle/>
          <a:p>
            <a:pPr>
              <a:lnSpc>
                <a:spcPct val="120000"/>
              </a:lnSpc>
            </a:pPr>
            <a:r>
              <a:rPr lang="en-US" dirty="0">
                <a:solidFill>
                  <a:schemeClr val="tx2"/>
                </a:solidFill>
              </a:rPr>
              <a:t>Low </a:t>
            </a:r>
            <a:r>
              <a:rPr lang="en-US" dirty="0" err="1">
                <a:solidFill>
                  <a:schemeClr val="tx2"/>
                </a:solidFill>
              </a:rPr>
              <a:t>CapEx</a:t>
            </a:r>
            <a:r>
              <a:rPr lang="en-US" dirty="0">
                <a:solidFill>
                  <a:schemeClr val="tx2"/>
                </a:solidFill>
              </a:rPr>
              <a:t>, Low </a:t>
            </a:r>
            <a:r>
              <a:rPr lang="en-US" dirty="0" err="1">
                <a:solidFill>
                  <a:schemeClr val="tx2"/>
                </a:solidFill>
              </a:rPr>
              <a:t>OpEx</a:t>
            </a:r>
            <a:r>
              <a:rPr lang="en-US" dirty="0">
                <a:solidFill>
                  <a:schemeClr val="tx2"/>
                </a:solidFill>
              </a:rPr>
              <a:t> </a:t>
            </a:r>
          </a:p>
          <a:p>
            <a:pPr>
              <a:lnSpc>
                <a:spcPct val="120000"/>
              </a:lnSpc>
            </a:pPr>
            <a:r>
              <a:rPr lang="en-US" dirty="0">
                <a:solidFill>
                  <a:schemeClr val="tx2"/>
                </a:solidFill>
              </a:rPr>
              <a:t>Built-in </a:t>
            </a:r>
            <a:r>
              <a:rPr lang="en-US" dirty="0" smtClean="0">
                <a:solidFill>
                  <a:schemeClr val="tx2"/>
                </a:solidFill>
              </a:rPr>
              <a:t>tunable High-Availability</a:t>
            </a:r>
            <a:endParaRPr lang="en-US" dirty="0">
              <a:solidFill>
                <a:schemeClr val="tx2"/>
              </a:solidFill>
            </a:endParaRPr>
          </a:p>
          <a:p>
            <a:pPr>
              <a:lnSpc>
                <a:spcPct val="120000"/>
              </a:lnSpc>
            </a:pPr>
            <a:r>
              <a:rPr lang="en-US" dirty="0">
                <a:solidFill>
                  <a:schemeClr val="tx2"/>
                </a:solidFill>
              </a:rPr>
              <a:t>Data scale-out (</a:t>
            </a:r>
            <a:r>
              <a:rPr lang="en-US" dirty="0" err="1">
                <a:solidFill>
                  <a:schemeClr val="tx2"/>
                </a:solidFill>
              </a:rPr>
              <a:t>Sharding</a:t>
            </a:r>
            <a:r>
              <a:rPr lang="en-US" dirty="0">
                <a:solidFill>
                  <a:schemeClr val="tx2"/>
                </a:solidFill>
              </a:rPr>
              <a:t>)</a:t>
            </a:r>
          </a:p>
          <a:p>
            <a:pPr>
              <a:lnSpc>
                <a:spcPct val="120000"/>
              </a:lnSpc>
            </a:pPr>
            <a:r>
              <a:rPr lang="en-US" dirty="0">
                <a:solidFill>
                  <a:schemeClr val="tx2"/>
                </a:solidFill>
              </a:rPr>
              <a:t>Processing scale-out (Map-Reduce, Fan-Out, tunable consistency) </a:t>
            </a:r>
          </a:p>
          <a:p>
            <a:pPr>
              <a:lnSpc>
                <a:spcPct val="120000"/>
              </a:lnSpc>
            </a:pPr>
            <a:r>
              <a:rPr lang="en-US" dirty="0">
                <a:solidFill>
                  <a:schemeClr val="tx2"/>
                </a:solidFill>
              </a:rPr>
              <a:t>Flexible Data Models</a:t>
            </a:r>
          </a:p>
          <a:p>
            <a:pPr lvl="1">
              <a:lnSpc>
                <a:spcPct val="120000"/>
              </a:lnSpc>
            </a:pPr>
            <a:r>
              <a:rPr lang="en-US" dirty="0" smtClean="0"/>
              <a:t>JSON (&amp; XML) support</a:t>
            </a:r>
          </a:p>
          <a:p>
            <a:pPr lvl="1">
              <a:lnSpc>
                <a:spcPct val="120000"/>
              </a:lnSpc>
            </a:pPr>
            <a:r>
              <a:rPr lang="en-US" dirty="0" smtClean="0"/>
              <a:t>Sparse columns/Column sets </a:t>
            </a:r>
          </a:p>
          <a:p>
            <a:pPr>
              <a:lnSpc>
                <a:spcPct val="120000"/>
              </a:lnSpc>
            </a:pPr>
            <a:r>
              <a:rPr lang="en-US" dirty="0">
                <a:solidFill>
                  <a:schemeClr val="tx2"/>
                </a:solidFill>
              </a:rPr>
              <a:t>Integrate with </a:t>
            </a:r>
            <a:r>
              <a:rPr lang="en-US" dirty="0" err="1">
                <a:solidFill>
                  <a:schemeClr val="tx2"/>
                </a:solidFill>
              </a:rPr>
              <a:t>BigData</a:t>
            </a:r>
            <a:r>
              <a:rPr lang="en-US" dirty="0">
                <a:solidFill>
                  <a:schemeClr val="tx2"/>
                </a:solidFill>
              </a:rPr>
              <a:t> Analytics (e.g., </a:t>
            </a:r>
            <a:r>
              <a:rPr lang="en-US" dirty="0" err="1">
                <a:solidFill>
                  <a:schemeClr val="tx2"/>
                </a:solidFill>
              </a:rPr>
              <a:t>Hadoop</a:t>
            </a:r>
            <a:r>
              <a:rPr lang="en-US" dirty="0">
                <a:solidFill>
                  <a:schemeClr val="tx2"/>
                </a:solidFill>
              </a:rPr>
              <a:t>)</a:t>
            </a:r>
          </a:p>
          <a:p>
            <a:pPr>
              <a:lnSpc>
                <a:spcPct val="120000"/>
              </a:lnSpc>
            </a:pPr>
            <a:endParaRPr lang="en-US" sz="2000" dirty="0"/>
          </a:p>
          <a:p>
            <a:pPr marL="0" indent="0">
              <a:lnSpc>
                <a:spcPct val="120000"/>
              </a:lnSpc>
              <a:buNone/>
            </a:pPr>
            <a:r>
              <a:rPr lang="en-US" dirty="0">
                <a:solidFill>
                  <a:schemeClr val="tx2"/>
                </a:solidFill>
              </a:rPr>
              <a:t>Many Relational Database Systems are </a:t>
            </a:r>
            <a:r>
              <a:rPr lang="en-US" dirty="0" smtClean="0">
                <a:solidFill>
                  <a:schemeClr val="tx2"/>
                </a:solidFill>
              </a:rPr>
              <a:t>incorporating these learning!</a:t>
            </a:r>
            <a:endParaRPr lang="en-US" dirty="0">
              <a:solidFill>
                <a:schemeClr val="tx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387841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Example: SQL Azure Federations</a:t>
            </a:r>
            <a:endParaRPr lang="en-US" sz="3200" dirty="0"/>
          </a:p>
        </p:txBody>
      </p:sp>
      <p:sp>
        <p:nvSpPr>
          <p:cNvPr id="3" name="Content Placeholder 2"/>
          <p:cNvSpPr>
            <a:spLocks noGrp="1"/>
          </p:cNvSpPr>
          <p:nvPr>
            <p:ph idx="1"/>
          </p:nvPr>
        </p:nvSpPr>
        <p:spPr>
          <a:xfrm>
            <a:off x="457200" y="971550"/>
            <a:ext cx="8229600" cy="3657600"/>
          </a:xfrm>
        </p:spPr>
        <p:txBody>
          <a:bodyPr>
            <a:normAutofit/>
          </a:bodyPr>
          <a:lstStyle/>
          <a:p>
            <a:r>
              <a:rPr lang="en-US" dirty="0">
                <a:solidFill>
                  <a:schemeClr val="tx2"/>
                </a:solidFill>
              </a:rPr>
              <a:t>Provides Data Partitioning/</a:t>
            </a:r>
            <a:r>
              <a:rPr lang="en-US" dirty="0" err="1">
                <a:solidFill>
                  <a:schemeClr val="tx2"/>
                </a:solidFill>
              </a:rPr>
              <a:t>Sharding</a:t>
            </a:r>
            <a:r>
              <a:rPr lang="en-US" dirty="0">
                <a:solidFill>
                  <a:schemeClr val="tx2"/>
                </a:solidFill>
              </a:rPr>
              <a:t> at the Data Platform</a:t>
            </a:r>
          </a:p>
          <a:p>
            <a:r>
              <a:rPr lang="en-US" dirty="0">
                <a:solidFill>
                  <a:schemeClr val="tx2"/>
                </a:solidFill>
              </a:rPr>
              <a:t>Enables applications to build elastic scale-out applications</a:t>
            </a:r>
          </a:p>
          <a:p>
            <a:r>
              <a:rPr lang="en-US" dirty="0">
                <a:solidFill>
                  <a:schemeClr val="tx2"/>
                </a:solidFill>
              </a:rPr>
              <a:t>Provides non-blocking SPLIT/DROP for shards (MERGE to come later)</a:t>
            </a:r>
          </a:p>
          <a:p>
            <a:r>
              <a:rPr lang="en-US" dirty="0">
                <a:solidFill>
                  <a:schemeClr val="tx2"/>
                </a:solidFill>
              </a:rPr>
              <a:t>Auto-connect to right shard based on </a:t>
            </a:r>
            <a:r>
              <a:rPr lang="en-US" dirty="0" err="1">
                <a:solidFill>
                  <a:schemeClr val="tx2"/>
                </a:solidFill>
              </a:rPr>
              <a:t>sharding</a:t>
            </a:r>
            <a:r>
              <a:rPr lang="en-US" dirty="0">
                <a:solidFill>
                  <a:schemeClr val="tx2"/>
                </a:solidFill>
              </a:rPr>
              <a:t> </a:t>
            </a:r>
            <a:r>
              <a:rPr lang="en-US" dirty="0" err="1">
                <a:solidFill>
                  <a:schemeClr val="tx2"/>
                </a:solidFill>
              </a:rPr>
              <a:t>keyvalue</a:t>
            </a:r>
            <a:endParaRPr lang="en-US" dirty="0">
              <a:solidFill>
                <a:schemeClr val="tx2"/>
              </a:solidFill>
            </a:endParaRPr>
          </a:p>
          <a:p>
            <a:r>
              <a:rPr lang="en-US" dirty="0">
                <a:solidFill>
                  <a:schemeClr val="tx2"/>
                </a:solidFill>
              </a:rPr>
              <a:t>Provides SPLIT resilient query mode</a:t>
            </a:r>
          </a:p>
          <a:p>
            <a:pPr marL="0" indent="0">
              <a:buNone/>
            </a:pPr>
            <a:endParaRPr lang="en-US" dirty="0">
              <a:solidFill>
                <a:schemeClr val="tx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447486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SQL Azure Federation Concepts</a:t>
            </a:r>
            <a:endParaRPr lang="en-US" sz="3200" dirty="0"/>
          </a:p>
        </p:txBody>
      </p:sp>
      <p:sp>
        <p:nvSpPr>
          <p:cNvPr id="3" name="Slide Number Placeholder 2"/>
          <p:cNvSpPr>
            <a:spLocks noGrp="1"/>
          </p:cNvSpPr>
          <p:nvPr>
            <p:ph type="sldNum" sz="quarter" idx="4294967295"/>
          </p:nvPr>
        </p:nvSpPr>
        <p:spPr>
          <a:xfrm>
            <a:off x="7010400" y="4767263"/>
            <a:ext cx="2133600" cy="273844"/>
          </a:xfrm>
          <a:prstGeom prst="rect">
            <a:avLst/>
          </a:prstGeom>
        </p:spPr>
        <p:txBody>
          <a:bodyPr/>
          <a:lstStyle/>
          <a:p>
            <a:fld id="{7D05710E-FC84-44DF-83D3-76F99238C976}" type="slidenum">
              <a:rPr lang="en-US" sz="1000">
                <a:solidFill>
                  <a:schemeClr val="bg2">
                    <a:lumMod val="10000"/>
                  </a:schemeClr>
                </a:solidFill>
              </a:rPr>
              <a:pPr/>
              <a:t>16</a:t>
            </a:fld>
            <a:endParaRPr lang="en-US" sz="1000" dirty="0">
              <a:solidFill>
                <a:schemeClr val="bg2">
                  <a:lumMod val="10000"/>
                </a:schemeClr>
              </a:solidFill>
            </a:endParaRPr>
          </a:p>
        </p:txBody>
      </p:sp>
      <p:sp>
        <p:nvSpPr>
          <p:cNvPr id="5" name="Rounded Rectangle 4"/>
          <p:cNvSpPr/>
          <p:nvPr/>
        </p:nvSpPr>
        <p:spPr bwMode="auto">
          <a:xfrm>
            <a:off x="5145866" y="1817905"/>
            <a:ext cx="3540934" cy="309699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Flowchart: Magnetic Disk 5"/>
          <p:cNvSpPr/>
          <p:nvPr/>
        </p:nvSpPr>
        <p:spPr bwMode="auto">
          <a:xfrm>
            <a:off x="5544733" y="2433250"/>
            <a:ext cx="2743200" cy="710000"/>
          </a:xfrm>
          <a:prstGeom prst="flowChartMagneticDisk">
            <a:avLst/>
          </a:prstGeom>
          <a:solidFill>
            <a:srgbClr val="FFCCCC"/>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2">
                  <a:lumMod val="10000"/>
                </a:schemeClr>
              </a:solidFill>
            </a:endParaRPr>
          </a:p>
        </p:txBody>
      </p:sp>
      <p:sp>
        <p:nvSpPr>
          <p:cNvPr id="7" name="Flowchart: Magnetic Disk 6"/>
          <p:cNvSpPr/>
          <p:nvPr/>
        </p:nvSpPr>
        <p:spPr bwMode="auto">
          <a:xfrm>
            <a:off x="5544733" y="3257550"/>
            <a:ext cx="2743200" cy="742950"/>
          </a:xfrm>
          <a:prstGeom prst="flowChartMagneticDisk">
            <a:avLst/>
          </a:prstGeom>
          <a:solidFill>
            <a:srgbClr val="FFCCCC"/>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2">
                  <a:lumMod val="10000"/>
                </a:schemeClr>
              </a:solidFill>
            </a:endParaRPr>
          </a:p>
        </p:txBody>
      </p:sp>
      <p:sp>
        <p:nvSpPr>
          <p:cNvPr id="8" name="TextBox 7"/>
          <p:cNvSpPr txBox="1"/>
          <p:nvPr/>
        </p:nvSpPr>
        <p:spPr>
          <a:xfrm>
            <a:off x="5547915" y="1850088"/>
            <a:ext cx="2736839" cy="369332"/>
          </a:xfrm>
          <a:prstGeom prst="rect">
            <a:avLst/>
          </a:prstGeom>
          <a:noFill/>
        </p:spPr>
        <p:txBody>
          <a:bodyPr wrap="none" rtlCol="0">
            <a:spAutoFit/>
          </a:bodyPr>
          <a:lstStyle/>
          <a:p>
            <a:pPr algn="ctr"/>
            <a:r>
              <a:rPr lang="en-US" b="1" dirty="0" smtClean="0">
                <a:solidFill>
                  <a:schemeClr val="bg1"/>
                </a:solidFill>
              </a:rPr>
              <a:t>Federation</a:t>
            </a:r>
            <a:r>
              <a:rPr lang="en-US" dirty="0" smtClean="0">
                <a:solidFill>
                  <a:schemeClr val="bg1"/>
                </a:solidFill>
              </a:rPr>
              <a:t> “</a:t>
            </a:r>
            <a:r>
              <a:rPr lang="en-US" dirty="0" err="1" smtClean="0">
                <a:solidFill>
                  <a:schemeClr val="bg1"/>
                </a:solidFill>
              </a:rPr>
              <a:t>Orders_Fed</a:t>
            </a:r>
            <a:r>
              <a:rPr lang="en-US" dirty="0" smtClean="0">
                <a:solidFill>
                  <a:schemeClr val="bg1"/>
                </a:solidFill>
              </a:rPr>
              <a:t>”</a:t>
            </a:r>
            <a:endParaRPr lang="en-US" dirty="0">
              <a:solidFill>
                <a:schemeClr val="bg1"/>
              </a:solidFill>
            </a:endParaRPr>
          </a:p>
        </p:txBody>
      </p:sp>
      <p:sp>
        <p:nvSpPr>
          <p:cNvPr id="10" name="Flowchart: Magnetic Disk 9"/>
          <p:cNvSpPr/>
          <p:nvPr/>
        </p:nvSpPr>
        <p:spPr bwMode="auto">
          <a:xfrm>
            <a:off x="5544733" y="4114800"/>
            <a:ext cx="2743200" cy="742950"/>
          </a:xfrm>
          <a:prstGeom prst="flowChartMagneticDisk">
            <a:avLst/>
          </a:prstGeom>
          <a:solidFill>
            <a:srgbClr val="FFCCCC"/>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2">
                  <a:lumMod val="10000"/>
                </a:schemeClr>
              </a:solidFill>
            </a:endParaRPr>
          </a:p>
        </p:txBody>
      </p:sp>
      <p:pic>
        <p:nvPicPr>
          <p:cNvPr id="22" name="Picture 7"/>
          <p:cNvPicPr>
            <a:picLocks noChangeAspect="1" noChangeArrowheads="1"/>
          </p:cNvPicPr>
          <p:nvPr/>
        </p:nvPicPr>
        <p:blipFill>
          <a:blip r:embed="rId3" cstate="print">
            <a:lum bright="-40000" contrast="2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72095" y="3997424"/>
            <a:ext cx="623887" cy="72151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3" name="TextBox 22"/>
          <p:cNvSpPr txBox="1"/>
          <p:nvPr/>
        </p:nvSpPr>
        <p:spPr>
          <a:xfrm>
            <a:off x="2649849" y="4639330"/>
            <a:ext cx="1083951" cy="523220"/>
          </a:xfrm>
          <a:prstGeom prst="rect">
            <a:avLst/>
          </a:prstGeom>
          <a:noFill/>
        </p:spPr>
        <p:txBody>
          <a:bodyPr wrap="none" rtlCol="0">
            <a:spAutoFit/>
          </a:bodyPr>
          <a:lstStyle/>
          <a:p>
            <a:pPr algn="ctr"/>
            <a:r>
              <a:rPr lang="en-US" sz="1400" dirty="0" err="1" smtClean="0"/>
              <a:t>Sharded</a:t>
            </a:r>
            <a:endParaRPr lang="en-US" sz="1400" dirty="0" smtClean="0"/>
          </a:p>
          <a:p>
            <a:r>
              <a:rPr lang="en-US" sz="1400" dirty="0" smtClean="0"/>
              <a:t>Application</a:t>
            </a:r>
            <a:endParaRPr lang="en-US" sz="1400" dirty="0"/>
          </a:p>
        </p:txBody>
      </p:sp>
      <p:cxnSp>
        <p:nvCxnSpPr>
          <p:cNvPr id="26" name="Straight Arrow Connector 25"/>
          <p:cNvCxnSpPr>
            <a:stCxn id="62" idx="0"/>
            <a:endCxn id="12" idx="2"/>
          </p:cNvCxnSpPr>
          <p:nvPr/>
        </p:nvCxnSpPr>
        <p:spPr>
          <a:xfrm flipV="1">
            <a:off x="4340416" y="1244966"/>
            <a:ext cx="864819" cy="3113218"/>
          </a:xfrm>
          <a:prstGeom prst="straightConnector1">
            <a:avLst/>
          </a:prstGeom>
          <a:ln w="19050">
            <a:solidFill>
              <a:srgbClr val="FFCE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2" idx="0"/>
            <a:endCxn id="38" idx="1"/>
          </p:cNvCxnSpPr>
          <p:nvPr/>
        </p:nvCxnSpPr>
        <p:spPr>
          <a:xfrm flipV="1">
            <a:off x="4340416" y="2886075"/>
            <a:ext cx="1392191" cy="1472109"/>
          </a:xfrm>
          <a:prstGeom prst="straightConnector1">
            <a:avLst/>
          </a:prstGeom>
          <a:ln w="1905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Can 11"/>
          <p:cNvSpPr/>
          <p:nvPr/>
        </p:nvSpPr>
        <p:spPr bwMode="auto">
          <a:xfrm>
            <a:off x="5205235" y="857250"/>
            <a:ext cx="3422199" cy="775432"/>
          </a:xfrm>
          <a:prstGeom prst="can">
            <a:avLst>
              <a:gd name="adj" fmla="val 32261"/>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3" name="TextBox 12"/>
          <p:cNvSpPr txBox="1"/>
          <p:nvPr/>
        </p:nvSpPr>
        <p:spPr>
          <a:xfrm>
            <a:off x="5561859" y="857250"/>
            <a:ext cx="2708948" cy="286232"/>
          </a:xfrm>
          <a:prstGeom prst="rect">
            <a:avLst/>
          </a:prstGeom>
          <a:noFill/>
        </p:spPr>
        <p:txBody>
          <a:bodyPr wrap="none" rtlCol="0">
            <a:spAutoFit/>
          </a:bodyPr>
          <a:lstStyle/>
          <a:p>
            <a:pPr indent="-396875" algn="ctr">
              <a:lnSpc>
                <a:spcPct val="90000"/>
              </a:lnSpc>
              <a:spcBef>
                <a:spcPct val="20000"/>
              </a:spcBef>
              <a:buClr>
                <a:srgbClr val="777777"/>
              </a:buClr>
            </a:pPr>
            <a:r>
              <a:rPr lang="en-US" sz="1400" dirty="0">
                <a:solidFill>
                  <a:srgbClr val="111489"/>
                </a:solidFill>
              </a:rPr>
              <a:t>Azure DB with </a:t>
            </a:r>
            <a:r>
              <a:rPr lang="en-US" sz="1400" b="1" dirty="0">
                <a:solidFill>
                  <a:srgbClr val="111489"/>
                </a:solidFill>
              </a:rPr>
              <a:t>Federation </a:t>
            </a:r>
            <a:r>
              <a:rPr lang="en-US" sz="1400" b="1" dirty="0" smtClean="0">
                <a:solidFill>
                  <a:srgbClr val="111489"/>
                </a:solidFill>
              </a:rPr>
              <a:t>Root</a:t>
            </a:r>
            <a:endParaRPr lang="en-US" sz="1400" b="1" dirty="0">
              <a:solidFill>
                <a:srgbClr val="111489"/>
              </a:solidFill>
            </a:endParaRPr>
          </a:p>
        </p:txBody>
      </p:sp>
      <p:sp>
        <p:nvSpPr>
          <p:cNvPr id="16" name="TextBox 15"/>
          <p:cNvSpPr txBox="1"/>
          <p:nvPr/>
        </p:nvSpPr>
        <p:spPr>
          <a:xfrm>
            <a:off x="5494283" y="1200150"/>
            <a:ext cx="2844103" cy="461665"/>
          </a:xfrm>
          <a:prstGeom prst="rect">
            <a:avLst/>
          </a:prstGeom>
          <a:noFill/>
        </p:spPr>
        <p:txBody>
          <a:bodyPr wrap="square" rtlCol="0">
            <a:spAutoFit/>
          </a:bodyPr>
          <a:lstStyle/>
          <a:p>
            <a:r>
              <a:rPr lang="en-US" sz="1200" i="1" dirty="0" smtClean="0">
                <a:solidFill>
                  <a:schemeClr val="bg2">
                    <a:lumMod val="10000"/>
                  </a:schemeClr>
                </a:solidFill>
                <a:latin typeface="+mj-lt"/>
              </a:rPr>
              <a:t>Federation Directories, Federation Users, Federation Distributions, …</a:t>
            </a:r>
          </a:p>
        </p:txBody>
      </p:sp>
      <p:sp>
        <p:nvSpPr>
          <p:cNvPr id="31" name="Content Placeholder 2"/>
          <p:cNvSpPr txBox="1">
            <a:spLocks/>
          </p:cNvSpPr>
          <p:nvPr/>
        </p:nvSpPr>
        <p:spPr>
          <a:xfrm>
            <a:off x="116744" y="742951"/>
            <a:ext cx="4150456" cy="3182404"/>
          </a:xfrm>
          <a:prstGeom prst="rect">
            <a:avLst/>
          </a:prstGeom>
        </p:spPr>
        <p:txBody>
          <a:bodyPr>
            <a:noAutofit/>
          </a:bodyPr>
          <a:lstStyle>
            <a:lvl1pPr marL="342845" indent="-342845" algn="l" defTabSz="914253" rtl="0" eaLnBrk="1" latinLnBrk="0" hangingPunct="1">
              <a:spcBef>
                <a:spcPct val="20000"/>
              </a:spcBef>
              <a:buFont typeface="Wingdings" pitchFamily="2" charset="2"/>
              <a:buChar char="§"/>
              <a:defRPr sz="2000" kern="1200">
                <a:solidFill>
                  <a:schemeClr val="tx1"/>
                </a:solidFill>
                <a:latin typeface="+mn-lt"/>
                <a:ea typeface="+mn-ea"/>
                <a:cs typeface="+mn-cs"/>
              </a:defRPr>
            </a:lvl1pPr>
            <a:lvl2pPr marL="742830" indent="-285705" algn="l" defTabSz="914253" rtl="0" eaLnBrk="1" latinLnBrk="0" hangingPunct="1">
              <a:spcBef>
                <a:spcPct val="20000"/>
              </a:spcBef>
              <a:buFont typeface="Symbol" pitchFamily="18" charset="2"/>
              <a:buChar char="-"/>
              <a:defRPr sz="2000" kern="1200">
                <a:solidFill>
                  <a:schemeClr val="tx1"/>
                </a:solidFill>
                <a:latin typeface="+mn-lt"/>
                <a:ea typeface="+mn-ea"/>
                <a:cs typeface="+mn-cs"/>
              </a:defRPr>
            </a:lvl2pPr>
            <a:lvl3pPr marL="1142818" indent="-228564"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599944" indent="-228564"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72" indent="-228564"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99" indent="-228564"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4" indent="-228564"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2" indent="-228564"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80" indent="-228564"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b="1" dirty="0">
                <a:solidFill>
                  <a:srgbClr val="C00000"/>
                </a:solidFill>
              </a:rPr>
              <a:t>Federation</a:t>
            </a:r>
          </a:p>
          <a:p>
            <a:pPr lvl="1"/>
            <a:r>
              <a:rPr lang="en-US" sz="1100" dirty="0"/>
              <a:t>Represents the data being </a:t>
            </a:r>
            <a:r>
              <a:rPr lang="en-US" sz="1100" dirty="0" err="1"/>
              <a:t>sharded</a:t>
            </a:r>
            <a:endParaRPr lang="en-US" sz="1100" dirty="0"/>
          </a:p>
          <a:p>
            <a:r>
              <a:rPr lang="en-US" sz="1200" b="1" dirty="0" smtClean="0">
                <a:solidFill>
                  <a:srgbClr val="C00000"/>
                </a:solidFill>
              </a:rPr>
              <a:t>Federation </a:t>
            </a:r>
            <a:r>
              <a:rPr lang="en-US" sz="1200" b="1" dirty="0">
                <a:solidFill>
                  <a:srgbClr val="C00000"/>
                </a:solidFill>
              </a:rPr>
              <a:t>Root</a:t>
            </a:r>
          </a:p>
          <a:p>
            <a:pPr lvl="1"/>
            <a:r>
              <a:rPr lang="en-US" sz="1100" dirty="0" smtClean="0"/>
              <a:t>Database </a:t>
            </a:r>
            <a:r>
              <a:rPr lang="en-US" sz="1100" dirty="0"/>
              <a:t>that </a:t>
            </a:r>
            <a:r>
              <a:rPr lang="en-US" sz="1100" dirty="0" smtClean="0"/>
              <a:t>logically houses federations, contains federation meta data</a:t>
            </a:r>
            <a:endParaRPr lang="en-US" sz="1100" dirty="0"/>
          </a:p>
          <a:p>
            <a:r>
              <a:rPr lang="en-US" sz="1200" b="1" dirty="0" smtClean="0">
                <a:solidFill>
                  <a:srgbClr val="C00000"/>
                </a:solidFill>
              </a:rPr>
              <a:t>Federation Key</a:t>
            </a:r>
          </a:p>
          <a:p>
            <a:pPr lvl="1"/>
            <a:r>
              <a:rPr lang="en-US" sz="1100" dirty="0" smtClean="0"/>
              <a:t>Value that determines the routing of a piece of data (defines a Federation Distribution)</a:t>
            </a:r>
          </a:p>
          <a:p>
            <a:r>
              <a:rPr lang="en-US" sz="1200" b="1" dirty="0">
                <a:solidFill>
                  <a:srgbClr val="C00000"/>
                </a:solidFill>
              </a:rPr>
              <a:t>Atomic Unit</a:t>
            </a:r>
          </a:p>
          <a:p>
            <a:pPr lvl="1"/>
            <a:r>
              <a:rPr lang="en-US" sz="1100" dirty="0"/>
              <a:t>All rows with the same federation </a:t>
            </a:r>
            <a:r>
              <a:rPr lang="en-US" sz="1100" dirty="0" smtClean="0"/>
              <a:t>key </a:t>
            </a:r>
            <a:r>
              <a:rPr lang="en-US" sz="1100" dirty="0"/>
              <a:t>value: always together!</a:t>
            </a:r>
          </a:p>
          <a:p>
            <a:r>
              <a:rPr lang="en-US" sz="1200" b="1" dirty="0" smtClean="0">
                <a:solidFill>
                  <a:srgbClr val="C00000"/>
                </a:solidFill>
              </a:rPr>
              <a:t>Federation </a:t>
            </a:r>
            <a:r>
              <a:rPr lang="en-US" sz="1200" b="1" dirty="0">
                <a:solidFill>
                  <a:srgbClr val="C00000"/>
                </a:solidFill>
              </a:rPr>
              <a:t>Member (aka Shard)</a:t>
            </a:r>
          </a:p>
          <a:p>
            <a:pPr lvl="1"/>
            <a:r>
              <a:rPr lang="en-US" sz="1100" dirty="0"/>
              <a:t>A physical container for a </a:t>
            </a:r>
            <a:r>
              <a:rPr lang="en-US" sz="1100" b="1" dirty="0" smtClean="0"/>
              <a:t>set</a:t>
            </a:r>
            <a:r>
              <a:rPr lang="en-US" sz="1100" dirty="0" smtClean="0"/>
              <a:t> of federated tables for a specific key range and reference tables</a:t>
            </a:r>
            <a:endParaRPr lang="en-US" sz="1100" dirty="0"/>
          </a:p>
          <a:p>
            <a:r>
              <a:rPr lang="en-US" sz="1200" b="1" dirty="0" smtClean="0">
                <a:solidFill>
                  <a:srgbClr val="C00000"/>
                </a:solidFill>
              </a:rPr>
              <a:t>Federated Table</a:t>
            </a:r>
          </a:p>
          <a:p>
            <a:pPr lvl="1"/>
            <a:r>
              <a:rPr lang="en-US" sz="1100" dirty="0" smtClean="0"/>
              <a:t>Table that contains only atomic units for the member’s key range</a:t>
            </a:r>
          </a:p>
          <a:p>
            <a:r>
              <a:rPr lang="en-US" sz="1100" dirty="0" smtClean="0"/>
              <a:t> </a:t>
            </a:r>
            <a:r>
              <a:rPr lang="en-US" sz="1200" b="1" dirty="0" smtClean="0">
                <a:solidFill>
                  <a:srgbClr val="C00000"/>
                </a:solidFill>
              </a:rPr>
              <a:t>Reference Table</a:t>
            </a:r>
          </a:p>
          <a:p>
            <a:pPr lvl="1"/>
            <a:r>
              <a:rPr lang="en-US" sz="1100" dirty="0" smtClean="0"/>
              <a:t>Non-</a:t>
            </a:r>
            <a:r>
              <a:rPr lang="en-US" sz="1100" dirty="0" err="1" smtClean="0"/>
              <a:t>sharded</a:t>
            </a:r>
            <a:r>
              <a:rPr lang="en-US" sz="1100" dirty="0" smtClean="0"/>
              <a:t> table</a:t>
            </a:r>
            <a:endParaRPr lang="en-US" sz="1100" dirty="0"/>
          </a:p>
        </p:txBody>
      </p:sp>
      <p:sp>
        <p:nvSpPr>
          <p:cNvPr id="33" name="TextBox 32"/>
          <p:cNvSpPr txBox="1"/>
          <p:nvPr/>
        </p:nvSpPr>
        <p:spPr>
          <a:xfrm>
            <a:off x="5760629" y="2490400"/>
            <a:ext cx="2172266" cy="184666"/>
          </a:xfrm>
          <a:prstGeom prst="rect">
            <a:avLst/>
          </a:prstGeom>
          <a:noFill/>
        </p:spPr>
        <p:txBody>
          <a:bodyPr wrap="square" lIns="0" tIns="0" rIns="0" bIns="0" rtlCol="0">
            <a:spAutoFit/>
          </a:bodyPr>
          <a:lstStyle/>
          <a:p>
            <a:pPr algn="ctr"/>
            <a:r>
              <a:rPr lang="en-US" sz="1200" dirty="0" smtClean="0">
                <a:solidFill>
                  <a:schemeClr val="bg2">
                    <a:lumMod val="10000"/>
                  </a:schemeClr>
                </a:solidFill>
              </a:rPr>
              <a:t>Member: PK [min, 100)</a:t>
            </a:r>
          </a:p>
        </p:txBody>
      </p:sp>
      <p:sp>
        <p:nvSpPr>
          <p:cNvPr id="34" name="TextBox 33"/>
          <p:cNvSpPr txBox="1"/>
          <p:nvPr/>
        </p:nvSpPr>
        <p:spPr>
          <a:xfrm>
            <a:off x="5809106" y="3314700"/>
            <a:ext cx="2172266" cy="184666"/>
          </a:xfrm>
          <a:prstGeom prst="rect">
            <a:avLst/>
          </a:prstGeom>
          <a:noFill/>
        </p:spPr>
        <p:txBody>
          <a:bodyPr wrap="square" lIns="0" tIns="0" rIns="0" bIns="0" rtlCol="0">
            <a:spAutoFit/>
          </a:bodyPr>
          <a:lstStyle/>
          <a:p>
            <a:pPr algn="ctr"/>
            <a:r>
              <a:rPr lang="en-US" sz="1200" dirty="0" smtClean="0">
                <a:solidFill>
                  <a:schemeClr val="bg2">
                    <a:lumMod val="10000"/>
                  </a:schemeClr>
                </a:solidFill>
              </a:rPr>
              <a:t>Member: PK [100, 488)</a:t>
            </a:r>
          </a:p>
        </p:txBody>
      </p:sp>
      <p:sp>
        <p:nvSpPr>
          <p:cNvPr id="35" name="TextBox 34"/>
          <p:cNvSpPr txBox="1"/>
          <p:nvPr/>
        </p:nvSpPr>
        <p:spPr>
          <a:xfrm>
            <a:off x="5760629" y="4147750"/>
            <a:ext cx="2172266" cy="184666"/>
          </a:xfrm>
          <a:prstGeom prst="rect">
            <a:avLst/>
          </a:prstGeom>
          <a:noFill/>
        </p:spPr>
        <p:txBody>
          <a:bodyPr wrap="square" lIns="0" tIns="0" rIns="0" bIns="0" rtlCol="0">
            <a:spAutoFit/>
          </a:bodyPr>
          <a:lstStyle/>
          <a:p>
            <a:pPr algn="ctr"/>
            <a:r>
              <a:rPr lang="en-US" sz="1200" dirty="0" smtClean="0">
                <a:solidFill>
                  <a:schemeClr val="bg2">
                    <a:lumMod val="10000"/>
                  </a:schemeClr>
                </a:solidFill>
              </a:rPr>
              <a:t>Member: PK [488, max)</a:t>
            </a:r>
          </a:p>
        </p:txBody>
      </p:sp>
      <p:sp>
        <p:nvSpPr>
          <p:cNvPr id="37" name="TextBox 36"/>
          <p:cNvSpPr txBox="1"/>
          <p:nvPr/>
        </p:nvSpPr>
        <p:spPr>
          <a:xfrm>
            <a:off x="5506633" y="2071713"/>
            <a:ext cx="2819400" cy="246221"/>
          </a:xfrm>
          <a:prstGeom prst="rect">
            <a:avLst/>
          </a:prstGeom>
          <a:noFill/>
        </p:spPr>
        <p:txBody>
          <a:bodyPr wrap="square" lIns="0" tIns="0" rIns="0" bIns="0" rtlCol="0">
            <a:spAutoFit/>
          </a:bodyPr>
          <a:lstStyle/>
          <a:p>
            <a:pPr algn="ctr"/>
            <a:r>
              <a:rPr lang="en-US" sz="1600" dirty="0" smtClean="0">
                <a:solidFill>
                  <a:schemeClr val="bg1"/>
                </a:solidFill>
              </a:rPr>
              <a:t>(Federation Key</a:t>
            </a:r>
            <a:r>
              <a:rPr lang="en-US" sz="1600" dirty="0">
                <a:solidFill>
                  <a:schemeClr val="bg1"/>
                </a:solidFill>
              </a:rPr>
              <a:t>: </a:t>
            </a:r>
            <a:r>
              <a:rPr lang="en-US" sz="1600" dirty="0" err="1" smtClean="0">
                <a:solidFill>
                  <a:schemeClr val="bg1"/>
                </a:solidFill>
              </a:rPr>
              <a:t>CustomerID</a:t>
            </a:r>
            <a:r>
              <a:rPr lang="en-US" sz="1600" dirty="0" smtClean="0">
                <a:solidFill>
                  <a:schemeClr val="bg1"/>
                </a:solidFill>
              </a:rPr>
              <a:t>)</a:t>
            </a:r>
            <a:endParaRPr lang="en-US" sz="1600" dirty="0">
              <a:solidFill>
                <a:schemeClr val="bg1"/>
              </a:solidFill>
            </a:endParaRPr>
          </a:p>
        </p:txBody>
      </p:sp>
      <p:sp>
        <p:nvSpPr>
          <p:cNvPr id="38" name="Rectangle 37"/>
          <p:cNvSpPr/>
          <p:nvPr/>
        </p:nvSpPr>
        <p:spPr bwMode="auto">
          <a:xfrm>
            <a:off x="5732607" y="2686050"/>
            <a:ext cx="588356" cy="400050"/>
          </a:xfrm>
          <a:prstGeom prst="rect">
            <a:avLst/>
          </a:prstGeom>
          <a:solidFill>
            <a:schemeClr val="accent1">
              <a:lumMod val="60000"/>
              <a:lumOff val="40000"/>
            </a:schemeClr>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chemeClr val="bg2">
                  <a:lumMod val="10000"/>
                </a:schemeClr>
              </a:solidFill>
            </a:endParaRPr>
          </a:p>
        </p:txBody>
      </p:sp>
      <p:sp>
        <p:nvSpPr>
          <p:cNvPr id="39" name="TextBox 38"/>
          <p:cNvSpPr txBox="1"/>
          <p:nvPr/>
        </p:nvSpPr>
        <p:spPr>
          <a:xfrm>
            <a:off x="5844045" y="2744939"/>
            <a:ext cx="342989" cy="323165"/>
          </a:xfrm>
          <a:prstGeom prst="rect">
            <a:avLst/>
          </a:prstGeom>
          <a:noFill/>
        </p:spPr>
        <p:txBody>
          <a:bodyPr wrap="square" lIns="0" tIns="0" rIns="0" bIns="0" rtlCol="0">
            <a:spAutoFit/>
          </a:bodyPr>
          <a:lstStyle/>
          <a:p>
            <a:pPr algn="ctr"/>
            <a:r>
              <a:rPr lang="en-US" sz="1050" b="1" dirty="0" smtClean="0">
                <a:solidFill>
                  <a:schemeClr val="bg2">
                    <a:lumMod val="10000"/>
                  </a:schemeClr>
                </a:solidFill>
              </a:rPr>
              <a:t>AU</a:t>
            </a:r>
            <a:r>
              <a:rPr lang="en-US" sz="1050" dirty="0" smtClean="0">
                <a:solidFill>
                  <a:schemeClr val="bg2">
                    <a:lumMod val="10000"/>
                  </a:schemeClr>
                </a:solidFill>
              </a:rPr>
              <a:t/>
            </a:r>
            <a:br>
              <a:rPr lang="en-US" sz="1050" dirty="0" smtClean="0">
                <a:solidFill>
                  <a:schemeClr val="bg2">
                    <a:lumMod val="10000"/>
                  </a:schemeClr>
                </a:solidFill>
              </a:rPr>
            </a:br>
            <a:r>
              <a:rPr lang="en-US" sz="1050" dirty="0" smtClean="0">
                <a:solidFill>
                  <a:schemeClr val="bg2">
                    <a:lumMod val="10000"/>
                  </a:schemeClr>
                </a:solidFill>
              </a:rPr>
              <a:t>PK=5</a:t>
            </a:r>
          </a:p>
        </p:txBody>
      </p:sp>
      <p:sp>
        <p:nvSpPr>
          <p:cNvPr id="40" name="Rectangle 39"/>
          <p:cNvSpPr/>
          <p:nvPr/>
        </p:nvSpPr>
        <p:spPr bwMode="auto">
          <a:xfrm>
            <a:off x="6590080" y="2686050"/>
            <a:ext cx="588356" cy="400050"/>
          </a:xfrm>
          <a:prstGeom prst="rect">
            <a:avLst/>
          </a:prstGeom>
          <a:solidFill>
            <a:schemeClr val="accent1">
              <a:lumMod val="60000"/>
              <a:lumOff val="40000"/>
            </a:schemeClr>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chemeClr val="bg2">
                  <a:lumMod val="10000"/>
                </a:schemeClr>
              </a:solidFill>
            </a:endParaRPr>
          </a:p>
        </p:txBody>
      </p:sp>
      <p:sp>
        <p:nvSpPr>
          <p:cNvPr id="41" name="Rectangle 40"/>
          <p:cNvSpPr/>
          <p:nvPr/>
        </p:nvSpPr>
        <p:spPr bwMode="auto">
          <a:xfrm>
            <a:off x="7390389" y="2686050"/>
            <a:ext cx="588356" cy="400050"/>
          </a:xfrm>
          <a:prstGeom prst="rect">
            <a:avLst/>
          </a:prstGeom>
          <a:solidFill>
            <a:schemeClr val="accent1">
              <a:lumMod val="60000"/>
              <a:lumOff val="40000"/>
            </a:schemeClr>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chemeClr val="bg2">
                  <a:lumMod val="10000"/>
                </a:schemeClr>
              </a:solidFill>
            </a:endParaRPr>
          </a:p>
        </p:txBody>
      </p:sp>
      <p:sp>
        <p:nvSpPr>
          <p:cNvPr id="42" name="TextBox 41"/>
          <p:cNvSpPr txBox="1"/>
          <p:nvPr/>
        </p:nvSpPr>
        <p:spPr>
          <a:xfrm>
            <a:off x="6590080" y="2744939"/>
            <a:ext cx="588356" cy="323165"/>
          </a:xfrm>
          <a:prstGeom prst="rect">
            <a:avLst/>
          </a:prstGeom>
          <a:noFill/>
        </p:spPr>
        <p:txBody>
          <a:bodyPr wrap="square" lIns="0" tIns="0" rIns="0" bIns="0" rtlCol="0">
            <a:spAutoFit/>
          </a:bodyPr>
          <a:lstStyle/>
          <a:p>
            <a:pPr algn="ctr"/>
            <a:r>
              <a:rPr lang="en-US" sz="1050" b="1" dirty="0" smtClean="0">
                <a:solidFill>
                  <a:schemeClr val="bg2">
                    <a:lumMod val="10000"/>
                  </a:schemeClr>
                </a:solidFill>
              </a:rPr>
              <a:t>AU</a:t>
            </a:r>
            <a:r>
              <a:rPr lang="en-US" sz="1050" dirty="0" smtClean="0">
                <a:solidFill>
                  <a:schemeClr val="bg2">
                    <a:lumMod val="10000"/>
                  </a:schemeClr>
                </a:solidFill>
              </a:rPr>
              <a:t/>
            </a:r>
            <a:br>
              <a:rPr lang="en-US" sz="1050" dirty="0" smtClean="0">
                <a:solidFill>
                  <a:schemeClr val="bg2">
                    <a:lumMod val="10000"/>
                  </a:schemeClr>
                </a:solidFill>
              </a:rPr>
            </a:br>
            <a:r>
              <a:rPr lang="en-US" sz="1050" dirty="0" smtClean="0">
                <a:solidFill>
                  <a:schemeClr val="bg2">
                    <a:lumMod val="10000"/>
                  </a:schemeClr>
                </a:solidFill>
              </a:rPr>
              <a:t>PK=25</a:t>
            </a:r>
          </a:p>
        </p:txBody>
      </p:sp>
      <p:sp>
        <p:nvSpPr>
          <p:cNvPr id="43" name="TextBox 42"/>
          <p:cNvSpPr txBox="1"/>
          <p:nvPr/>
        </p:nvSpPr>
        <p:spPr>
          <a:xfrm>
            <a:off x="7390389" y="2744939"/>
            <a:ext cx="588356" cy="323165"/>
          </a:xfrm>
          <a:prstGeom prst="rect">
            <a:avLst/>
          </a:prstGeom>
          <a:noFill/>
        </p:spPr>
        <p:txBody>
          <a:bodyPr wrap="square" lIns="0" tIns="0" rIns="0" bIns="0" rtlCol="0">
            <a:spAutoFit/>
          </a:bodyPr>
          <a:lstStyle/>
          <a:p>
            <a:pPr algn="ctr"/>
            <a:r>
              <a:rPr lang="en-US" sz="1050" b="1" dirty="0" smtClean="0">
                <a:solidFill>
                  <a:schemeClr val="bg2">
                    <a:lumMod val="10000"/>
                  </a:schemeClr>
                </a:solidFill>
              </a:rPr>
              <a:t>AU</a:t>
            </a:r>
            <a:r>
              <a:rPr lang="en-US" sz="1050" dirty="0" smtClean="0">
                <a:solidFill>
                  <a:schemeClr val="bg2">
                    <a:lumMod val="10000"/>
                  </a:schemeClr>
                </a:solidFill>
              </a:rPr>
              <a:t/>
            </a:r>
            <a:br>
              <a:rPr lang="en-US" sz="1050" dirty="0" smtClean="0">
                <a:solidFill>
                  <a:schemeClr val="bg2">
                    <a:lumMod val="10000"/>
                  </a:schemeClr>
                </a:solidFill>
              </a:rPr>
            </a:br>
            <a:r>
              <a:rPr lang="en-US" sz="1050" dirty="0" smtClean="0">
                <a:solidFill>
                  <a:schemeClr val="bg2">
                    <a:lumMod val="10000"/>
                  </a:schemeClr>
                </a:solidFill>
              </a:rPr>
              <a:t>PK=35</a:t>
            </a:r>
          </a:p>
        </p:txBody>
      </p:sp>
      <p:sp>
        <p:nvSpPr>
          <p:cNvPr id="44" name="Rectangle 43"/>
          <p:cNvSpPr/>
          <p:nvPr/>
        </p:nvSpPr>
        <p:spPr bwMode="auto">
          <a:xfrm>
            <a:off x="5791200" y="3543300"/>
            <a:ext cx="588356" cy="400050"/>
          </a:xfrm>
          <a:prstGeom prst="rect">
            <a:avLst/>
          </a:prstGeom>
          <a:solidFill>
            <a:schemeClr val="accent1">
              <a:lumMod val="60000"/>
              <a:lumOff val="40000"/>
            </a:schemeClr>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chemeClr val="bg2">
                  <a:lumMod val="10000"/>
                </a:schemeClr>
              </a:solidFill>
            </a:endParaRPr>
          </a:p>
        </p:txBody>
      </p:sp>
      <p:sp>
        <p:nvSpPr>
          <p:cNvPr id="45" name="TextBox 44"/>
          <p:cNvSpPr txBox="1"/>
          <p:nvPr/>
        </p:nvSpPr>
        <p:spPr>
          <a:xfrm>
            <a:off x="5791200" y="3602189"/>
            <a:ext cx="588356" cy="323165"/>
          </a:xfrm>
          <a:prstGeom prst="rect">
            <a:avLst/>
          </a:prstGeom>
          <a:solidFill>
            <a:schemeClr val="accent1">
              <a:lumMod val="60000"/>
              <a:lumOff val="40000"/>
            </a:schemeClr>
          </a:solidFill>
        </p:spPr>
        <p:txBody>
          <a:bodyPr wrap="square" lIns="0" tIns="0" rIns="0" bIns="0" rtlCol="0">
            <a:spAutoFit/>
          </a:bodyPr>
          <a:lstStyle/>
          <a:p>
            <a:pPr algn="ctr"/>
            <a:r>
              <a:rPr lang="en-US" sz="1050" b="1" dirty="0" smtClean="0">
                <a:solidFill>
                  <a:schemeClr val="bg2">
                    <a:lumMod val="10000"/>
                  </a:schemeClr>
                </a:solidFill>
              </a:rPr>
              <a:t>AU</a:t>
            </a:r>
            <a:r>
              <a:rPr lang="en-US" sz="1050" dirty="0" smtClean="0">
                <a:solidFill>
                  <a:schemeClr val="bg2">
                    <a:lumMod val="10000"/>
                  </a:schemeClr>
                </a:solidFill>
              </a:rPr>
              <a:t/>
            </a:r>
            <a:br>
              <a:rPr lang="en-US" sz="1050" dirty="0" smtClean="0">
                <a:solidFill>
                  <a:schemeClr val="bg2">
                    <a:lumMod val="10000"/>
                  </a:schemeClr>
                </a:solidFill>
              </a:rPr>
            </a:br>
            <a:r>
              <a:rPr lang="en-US" sz="1050" dirty="0" smtClean="0">
                <a:solidFill>
                  <a:schemeClr val="bg2">
                    <a:lumMod val="10000"/>
                  </a:schemeClr>
                </a:solidFill>
              </a:rPr>
              <a:t>PK=105</a:t>
            </a:r>
          </a:p>
        </p:txBody>
      </p:sp>
      <p:sp>
        <p:nvSpPr>
          <p:cNvPr id="46" name="Rectangle 45"/>
          <p:cNvSpPr/>
          <p:nvPr/>
        </p:nvSpPr>
        <p:spPr bwMode="auto">
          <a:xfrm>
            <a:off x="6648673" y="3543300"/>
            <a:ext cx="588356" cy="400050"/>
          </a:xfrm>
          <a:prstGeom prst="rect">
            <a:avLst/>
          </a:prstGeom>
          <a:solidFill>
            <a:schemeClr val="accent1">
              <a:lumMod val="60000"/>
              <a:lumOff val="40000"/>
            </a:schemeClr>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chemeClr val="bg2">
                  <a:lumMod val="10000"/>
                </a:schemeClr>
              </a:solidFill>
            </a:endParaRPr>
          </a:p>
        </p:txBody>
      </p:sp>
      <p:sp>
        <p:nvSpPr>
          <p:cNvPr id="47" name="Rectangle 46"/>
          <p:cNvSpPr/>
          <p:nvPr/>
        </p:nvSpPr>
        <p:spPr bwMode="auto">
          <a:xfrm>
            <a:off x="7448982" y="3543300"/>
            <a:ext cx="588356" cy="400050"/>
          </a:xfrm>
          <a:prstGeom prst="rect">
            <a:avLst/>
          </a:prstGeom>
          <a:solidFill>
            <a:schemeClr val="accent1">
              <a:lumMod val="60000"/>
              <a:lumOff val="40000"/>
            </a:schemeClr>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chemeClr val="bg2">
                  <a:lumMod val="10000"/>
                </a:schemeClr>
              </a:solidFill>
            </a:endParaRPr>
          </a:p>
        </p:txBody>
      </p:sp>
      <p:sp>
        <p:nvSpPr>
          <p:cNvPr id="48" name="TextBox 47"/>
          <p:cNvSpPr txBox="1"/>
          <p:nvPr/>
        </p:nvSpPr>
        <p:spPr>
          <a:xfrm>
            <a:off x="6648673" y="3602189"/>
            <a:ext cx="588356" cy="323165"/>
          </a:xfrm>
          <a:prstGeom prst="rect">
            <a:avLst/>
          </a:prstGeom>
          <a:solidFill>
            <a:schemeClr val="accent1">
              <a:lumMod val="60000"/>
              <a:lumOff val="40000"/>
            </a:schemeClr>
          </a:solidFill>
        </p:spPr>
        <p:txBody>
          <a:bodyPr wrap="square" lIns="0" tIns="0" rIns="0" bIns="0" rtlCol="0">
            <a:spAutoFit/>
          </a:bodyPr>
          <a:lstStyle/>
          <a:p>
            <a:pPr algn="ctr"/>
            <a:r>
              <a:rPr lang="en-US" sz="1050" b="1" dirty="0" smtClean="0">
                <a:solidFill>
                  <a:schemeClr val="bg2">
                    <a:lumMod val="10000"/>
                  </a:schemeClr>
                </a:solidFill>
              </a:rPr>
              <a:t>AU</a:t>
            </a:r>
            <a:r>
              <a:rPr lang="en-US" sz="1050" dirty="0" smtClean="0">
                <a:solidFill>
                  <a:schemeClr val="bg2">
                    <a:lumMod val="10000"/>
                  </a:schemeClr>
                </a:solidFill>
              </a:rPr>
              <a:t/>
            </a:r>
            <a:br>
              <a:rPr lang="en-US" sz="1050" dirty="0" smtClean="0">
                <a:solidFill>
                  <a:schemeClr val="bg2">
                    <a:lumMod val="10000"/>
                  </a:schemeClr>
                </a:solidFill>
              </a:rPr>
            </a:br>
            <a:r>
              <a:rPr lang="en-US" sz="1050" dirty="0" smtClean="0">
                <a:solidFill>
                  <a:schemeClr val="bg2">
                    <a:lumMod val="10000"/>
                  </a:schemeClr>
                </a:solidFill>
              </a:rPr>
              <a:t>PK=235</a:t>
            </a:r>
          </a:p>
        </p:txBody>
      </p:sp>
      <p:sp>
        <p:nvSpPr>
          <p:cNvPr id="50" name="TextBox 49"/>
          <p:cNvSpPr txBox="1"/>
          <p:nvPr/>
        </p:nvSpPr>
        <p:spPr>
          <a:xfrm>
            <a:off x="7448982" y="3602189"/>
            <a:ext cx="588356" cy="323165"/>
          </a:xfrm>
          <a:prstGeom prst="rect">
            <a:avLst/>
          </a:prstGeom>
          <a:solidFill>
            <a:schemeClr val="accent1">
              <a:lumMod val="60000"/>
              <a:lumOff val="40000"/>
            </a:schemeClr>
          </a:solidFill>
        </p:spPr>
        <p:txBody>
          <a:bodyPr wrap="square" lIns="0" tIns="0" rIns="0" bIns="0" rtlCol="0">
            <a:spAutoFit/>
          </a:bodyPr>
          <a:lstStyle/>
          <a:p>
            <a:pPr algn="ctr"/>
            <a:r>
              <a:rPr lang="en-US" sz="1050" b="1" dirty="0" smtClean="0">
                <a:solidFill>
                  <a:schemeClr val="bg2">
                    <a:lumMod val="10000"/>
                  </a:schemeClr>
                </a:solidFill>
              </a:rPr>
              <a:t>AU</a:t>
            </a:r>
            <a:r>
              <a:rPr lang="en-US" sz="1050" dirty="0" smtClean="0">
                <a:solidFill>
                  <a:schemeClr val="bg2">
                    <a:lumMod val="10000"/>
                  </a:schemeClr>
                </a:solidFill>
              </a:rPr>
              <a:t/>
            </a:r>
            <a:br>
              <a:rPr lang="en-US" sz="1050" dirty="0" smtClean="0">
                <a:solidFill>
                  <a:schemeClr val="bg2">
                    <a:lumMod val="10000"/>
                  </a:schemeClr>
                </a:solidFill>
              </a:rPr>
            </a:br>
            <a:r>
              <a:rPr lang="en-US" sz="1050" dirty="0" smtClean="0">
                <a:solidFill>
                  <a:schemeClr val="bg2">
                    <a:lumMod val="10000"/>
                  </a:schemeClr>
                </a:solidFill>
              </a:rPr>
              <a:t>PK=365</a:t>
            </a:r>
          </a:p>
        </p:txBody>
      </p:sp>
      <p:sp>
        <p:nvSpPr>
          <p:cNvPr id="51" name="Rectangle 50"/>
          <p:cNvSpPr/>
          <p:nvPr/>
        </p:nvSpPr>
        <p:spPr bwMode="auto">
          <a:xfrm>
            <a:off x="5791200" y="4364921"/>
            <a:ext cx="588356" cy="400050"/>
          </a:xfrm>
          <a:prstGeom prst="rect">
            <a:avLst/>
          </a:prstGeom>
          <a:solidFill>
            <a:schemeClr val="accent1">
              <a:lumMod val="60000"/>
              <a:lumOff val="40000"/>
            </a:schemeClr>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chemeClr val="bg2">
                  <a:lumMod val="10000"/>
                </a:schemeClr>
              </a:solidFill>
            </a:endParaRPr>
          </a:p>
        </p:txBody>
      </p:sp>
      <p:sp>
        <p:nvSpPr>
          <p:cNvPr id="52" name="TextBox 51"/>
          <p:cNvSpPr txBox="1"/>
          <p:nvPr/>
        </p:nvSpPr>
        <p:spPr>
          <a:xfrm>
            <a:off x="5791200" y="4423809"/>
            <a:ext cx="588356" cy="323165"/>
          </a:xfrm>
          <a:prstGeom prst="rect">
            <a:avLst/>
          </a:prstGeom>
          <a:solidFill>
            <a:schemeClr val="accent1">
              <a:lumMod val="60000"/>
              <a:lumOff val="40000"/>
            </a:schemeClr>
          </a:solidFill>
        </p:spPr>
        <p:txBody>
          <a:bodyPr wrap="square" lIns="0" tIns="0" rIns="0" bIns="0" rtlCol="0">
            <a:spAutoFit/>
          </a:bodyPr>
          <a:lstStyle/>
          <a:p>
            <a:pPr algn="ctr"/>
            <a:r>
              <a:rPr lang="en-US" sz="1050" b="1" dirty="0" smtClean="0">
                <a:solidFill>
                  <a:schemeClr val="bg2">
                    <a:lumMod val="10000"/>
                  </a:schemeClr>
                </a:solidFill>
              </a:rPr>
              <a:t>AU</a:t>
            </a:r>
            <a:r>
              <a:rPr lang="en-US" sz="1050" dirty="0" smtClean="0">
                <a:solidFill>
                  <a:schemeClr val="bg2">
                    <a:lumMod val="10000"/>
                  </a:schemeClr>
                </a:solidFill>
              </a:rPr>
              <a:t/>
            </a:r>
            <a:br>
              <a:rPr lang="en-US" sz="1050" dirty="0" smtClean="0">
                <a:solidFill>
                  <a:schemeClr val="bg2">
                    <a:lumMod val="10000"/>
                  </a:schemeClr>
                </a:solidFill>
              </a:rPr>
            </a:br>
            <a:r>
              <a:rPr lang="en-US" sz="1050" dirty="0" smtClean="0">
                <a:solidFill>
                  <a:schemeClr val="bg2">
                    <a:lumMod val="10000"/>
                  </a:schemeClr>
                </a:solidFill>
              </a:rPr>
              <a:t>PK=555</a:t>
            </a:r>
          </a:p>
        </p:txBody>
      </p:sp>
      <p:sp>
        <p:nvSpPr>
          <p:cNvPr id="53" name="Rectangle 52"/>
          <p:cNvSpPr/>
          <p:nvPr/>
        </p:nvSpPr>
        <p:spPr bwMode="auto">
          <a:xfrm>
            <a:off x="6648673" y="4364921"/>
            <a:ext cx="588356" cy="400050"/>
          </a:xfrm>
          <a:prstGeom prst="rect">
            <a:avLst/>
          </a:prstGeom>
          <a:solidFill>
            <a:schemeClr val="accent1">
              <a:lumMod val="60000"/>
              <a:lumOff val="40000"/>
            </a:schemeClr>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chemeClr val="bg2">
                  <a:lumMod val="10000"/>
                </a:schemeClr>
              </a:solidFill>
            </a:endParaRPr>
          </a:p>
        </p:txBody>
      </p:sp>
      <p:sp>
        <p:nvSpPr>
          <p:cNvPr id="58" name="Rectangle 57"/>
          <p:cNvSpPr/>
          <p:nvPr/>
        </p:nvSpPr>
        <p:spPr bwMode="auto">
          <a:xfrm>
            <a:off x="7448982" y="4364921"/>
            <a:ext cx="588356" cy="400050"/>
          </a:xfrm>
          <a:prstGeom prst="rect">
            <a:avLst/>
          </a:prstGeom>
          <a:solidFill>
            <a:schemeClr val="accent1">
              <a:lumMod val="60000"/>
              <a:lumOff val="40000"/>
            </a:schemeClr>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chemeClr val="bg2">
                  <a:lumMod val="10000"/>
                </a:schemeClr>
              </a:solidFill>
            </a:endParaRPr>
          </a:p>
        </p:txBody>
      </p:sp>
      <p:sp>
        <p:nvSpPr>
          <p:cNvPr id="59" name="TextBox 58"/>
          <p:cNvSpPr txBox="1"/>
          <p:nvPr/>
        </p:nvSpPr>
        <p:spPr>
          <a:xfrm>
            <a:off x="6648673" y="4423809"/>
            <a:ext cx="588356" cy="323165"/>
          </a:xfrm>
          <a:prstGeom prst="rect">
            <a:avLst/>
          </a:prstGeom>
          <a:solidFill>
            <a:schemeClr val="accent1">
              <a:lumMod val="60000"/>
              <a:lumOff val="40000"/>
            </a:schemeClr>
          </a:solidFill>
        </p:spPr>
        <p:txBody>
          <a:bodyPr wrap="square" lIns="0" tIns="0" rIns="0" bIns="0" rtlCol="0">
            <a:spAutoFit/>
          </a:bodyPr>
          <a:lstStyle/>
          <a:p>
            <a:pPr algn="ctr"/>
            <a:r>
              <a:rPr lang="en-US" sz="1050" b="1" dirty="0" smtClean="0">
                <a:solidFill>
                  <a:schemeClr val="bg2">
                    <a:lumMod val="10000"/>
                  </a:schemeClr>
                </a:solidFill>
              </a:rPr>
              <a:t>AU</a:t>
            </a:r>
            <a:r>
              <a:rPr lang="en-US" sz="1050" dirty="0" smtClean="0">
                <a:solidFill>
                  <a:schemeClr val="bg2">
                    <a:lumMod val="10000"/>
                  </a:schemeClr>
                </a:solidFill>
              </a:rPr>
              <a:t/>
            </a:r>
            <a:br>
              <a:rPr lang="en-US" sz="1050" dirty="0" smtClean="0">
                <a:solidFill>
                  <a:schemeClr val="bg2">
                    <a:lumMod val="10000"/>
                  </a:schemeClr>
                </a:solidFill>
              </a:rPr>
            </a:br>
            <a:r>
              <a:rPr lang="en-US" sz="1050" dirty="0" smtClean="0">
                <a:solidFill>
                  <a:schemeClr val="bg2">
                    <a:lumMod val="10000"/>
                  </a:schemeClr>
                </a:solidFill>
              </a:rPr>
              <a:t>PK=2545</a:t>
            </a:r>
          </a:p>
        </p:txBody>
      </p:sp>
      <p:sp>
        <p:nvSpPr>
          <p:cNvPr id="60" name="TextBox 59"/>
          <p:cNvSpPr txBox="1"/>
          <p:nvPr/>
        </p:nvSpPr>
        <p:spPr>
          <a:xfrm>
            <a:off x="7448982" y="4423809"/>
            <a:ext cx="588356" cy="323165"/>
          </a:xfrm>
          <a:prstGeom prst="rect">
            <a:avLst/>
          </a:prstGeom>
          <a:solidFill>
            <a:schemeClr val="accent1">
              <a:lumMod val="60000"/>
              <a:lumOff val="40000"/>
            </a:schemeClr>
          </a:solidFill>
        </p:spPr>
        <p:txBody>
          <a:bodyPr wrap="square" lIns="0" tIns="0" rIns="0" bIns="0" rtlCol="0">
            <a:spAutoFit/>
          </a:bodyPr>
          <a:lstStyle/>
          <a:p>
            <a:pPr algn="ctr"/>
            <a:r>
              <a:rPr lang="en-US" sz="1050" b="1" dirty="0" smtClean="0">
                <a:solidFill>
                  <a:schemeClr val="bg2">
                    <a:lumMod val="10000"/>
                  </a:schemeClr>
                </a:solidFill>
              </a:rPr>
              <a:t>AU</a:t>
            </a:r>
            <a:r>
              <a:rPr lang="en-US" sz="1050" dirty="0" smtClean="0">
                <a:solidFill>
                  <a:schemeClr val="bg2">
                    <a:lumMod val="10000"/>
                  </a:schemeClr>
                </a:solidFill>
              </a:rPr>
              <a:t/>
            </a:r>
            <a:br>
              <a:rPr lang="en-US" sz="1050" dirty="0" smtClean="0">
                <a:solidFill>
                  <a:schemeClr val="bg2">
                    <a:lumMod val="10000"/>
                  </a:schemeClr>
                </a:solidFill>
              </a:rPr>
            </a:br>
            <a:r>
              <a:rPr lang="en-US" sz="1050" dirty="0" smtClean="0">
                <a:solidFill>
                  <a:schemeClr val="bg2">
                    <a:lumMod val="10000"/>
                  </a:schemeClr>
                </a:solidFill>
              </a:rPr>
              <a:t>PK=3565</a:t>
            </a:r>
          </a:p>
        </p:txBody>
      </p:sp>
      <p:pic>
        <p:nvPicPr>
          <p:cNvPr id="61" name="Picture 3" descr="\\eventsql\dvd27\Clip_Installer\DVD_ART\Artwork_Imagery\HARDWARE_IMAGERY\Illustration - Misc Hardware\XML Icons\user business casual man.png"/>
          <p:cNvPicPr>
            <a:picLocks noChangeAspect="1" noChangeArrowheads="1"/>
          </p:cNvPicPr>
          <p:nvPr/>
        </p:nvPicPr>
        <p:blipFill>
          <a:blip r:embed="rId4" cstate="print"/>
          <a:srcRect/>
          <a:stretch>
            <a:fillRect/>
          </a:stretch>
        </p:blipFill>
        <p:spPr bwMode="auto">
          <a:xfrm>
            <a:off x="2504816" y="4213566"/>
            <a:ext cx="290287" cy="289235"/>
          </a:xfrm>
          <a:prstGeom prst="rect">
            <a:avLst/>
          </a:prstGeom>
          <a:noFill/>
        </p:spPr>
      </p:pic>
      <p:sp>
        <p:nvSpPr>
          <p:cNvPr id="62" name="Rounded Rectangle 61"/>
          <p:cNvSpPr/>
          <p:nvPr/>
        </p:nvSpPr>
        <p:spPr>
          <a:xfrm rot="5400000">
            <a:off x="3536549" y="4169176"/>
            <a:ext cx="1229718" cy="378016"/>
          </a:xfrm>
          <a:prstGeom prst="roundRect">
            <a:avLst>
              <a:gd name="adj" fmla="val 2155"/>
            </a:avLst>
          </a:prstGeom>
          <a:ln/>
        </p:spPr>
        <p:style>
          <a:lnRef idx="0">
            <a:schemeClr val="accent5"/>
          </a:lnRef>
          <a:fillRef idx="3">
            <a:schemeClr val="accent5"/>
          </a:fillRef>
          <a:effectRef idx="3">
            <a:schemeClr val="accent5"/>
          </a:effectRef>
          <a:fontRef idx="minor">
            <a:schemeClr val="lt1"/>
          </a:fontRef>
        </p:style>
        <p:txBody>
          <a:bodyPr vert="horz" rtlCol="0" anchor="ctr"/>
          <a:lstStyle/>
          <a:p>
            <a:pPr algn="ctr"/>
            <a:r>
              <a:rPr lang="en-US" sz="1400" b="1" dirty="0" smtClean="0"/>
              <a:t>Connection Gateway</a:t>
            </a:r>
          </a:p>
        </p:txBody>
      </p:sp>
      <p:cxnSp>
        <p:nvCxnSpPr>
          <p:cNvPr id="63" name="Straight Arrow Connector 62"/>
          <p:cNvCxnSpPr>
            <a:stCxn id="22" idx="3"/>
            <a:endCxn id="62" idx="2"/>
          </p:cNvCxnSpPr>
          <p:nvPr/>
        </p:nvCxnSpPr>
        <p:spPr>
          <a:xfrm>
            <a:off x="3595982" y="4358184"/>
            <a:ext cx="366418"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804427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895350"/>
            <a:ext cx="7772400" cy="914400"/>
          </a:xfrm>
        </p:spPr>
        <p:txBody>
          <a:bodyPr>
            <a:normAutofit fontScale="90000"/>
          </a:bodyPr>
          <a:lstStyle/>
          <a:p>
            <a:r>
              <a:rPr lang="en-US" sz="8800" dirty="0"/>
              <a:t>Demo</a:t>
            </a:r>
            <a:r>
              <a:rPr lang="en-US" dirty="0"/>
              <a:t/>
            </a:r>
            <a:br>
              <a:rPr lang="en-US" dirty="0"/>
            </a:br>
            <a:r>
              <a:rPr lang="en-US" dirty="0"/>
              <a:t>Map-Reduce scale-out over SQL Azure Federations</a:t>
            </a:r>
          </a:p>
        </p:txBody>
      </p:sp>
      <p:sp>
        <p:nvSpPr>
          <p:cNvPr id="6" name="Text Placeholder 5"/>
          <p:cNvSpPr>
            <a:spLocks noGrp="1"/>
          </p:cNvSpPr>
          <p:nvPr>
            <p:ph type="body" idx="1"/>
          </p:nvPr>
        </p:nvSpPr>
        <p:spPr>
          <a:xfrm>
            <a:off x="381000" y="3486150"/>
            <a:ext cx="5029200" cy="1447800"/>
          </a:xfrm>
        </p:spPr>
        <p:txBody>
          <a:bodyPr>
            <a:noAutofit/>
          </a:bodyPr>
          <a:lstStyle/>
          <a:p>
            <a:pPr marL="342900" indent="-342900">
              <a:lnSpc>
                <a:spcPct val="150000"/>
              </a:lnSpc>
              <a:buFont typeface="Arial" pitchFamily="34" charset="0"/>
              <a:buChar char="•"/>
            </a:pPr>
            <a:r>
              <a:rPr lang="en-US" sz="1400" dirty="0" err="1"/>
              <a:t>Sharded</a:t>
            </a:r>
            <a:r>
              <a:rPr lang="en-US" sz="1400" dirty="0"/>
              <a:t> </a:t>
            </a:r>
            <a:r>
              <a:rPr lang="en-US" sz="1400" dirty="0" err="1"/>
              <a:t>GamesInfo</a:t>
            </a:r>
            <a:r>
              <a:rPr lang="en-US" sz="1400" dirty="0"/>
              <a:t> table using SQL Azure Federations</a:t>
            </a:r>
          </a:p>
          <a:p>
            <a:pPr marL="342900" indent="-342900">
              <a:lnSpc>
                <a:spcPct val="150000"/>
              </a:lnSpc>
              <a:buFont typeface="Arial" pitchFamily="34" charset="0"/>
              <a:buChar char="•"/>
            </a:pPr>
            <a:r>
              <a:rPr lang="en-US" sz="1400" dirty="0"/>
              <a:t>Use a C# library that does implement a Map/Reduce processor on top SQL Azure Federations</a:t>
            </a:r>
          </a:p>
          <a:p>
            <a:pPr marL="342900" indent="-342900">
              <a:lnSpc>
                <a:spcPct val="150000"/>
              </a:lnSpc>
              <a:buFont typeface="Arial" pitchFamily="34" charset="0"/>
              <a:buChar char="•"/>
            </a:pPr>
            <a:r>
              <a:rPr lang="en-US" sz="1400" dirty="0"/>
              <a:t>Mapper and Reducer are specified using SQL</a:t>
            </a:r>
          </a:p>
          <a:p>
            <a:endParaRPr lang="en-US" sz="1400" dirty="0"/>
          </a:p>
        </p:txBody>
      </p:sp>
      <p:sp>
        <p:nvSpPr>
          <p:cNvPr id="4" name="Slide Number Placeholder 3"/>
          <p:cNvSpPr>
            <a:spLocks noGrp="1"/>
          </p:cNvSpPr>
          <p:nvPr>
            <p:ph type="sldNum" sz="quarter" idx="12"/>
          </p:nvPr>
        </p:nvSpPr>
        <p:spPr/>
        <p:txBody>
          <a:bodyPr/>
          <a:lstStyle/>
          <a:p>
            <a:fld id="{BD271169-D5A2-4E26-9D3F-58E320BF9E89}"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9867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What Can NOSQL learn From SQL?</a:t>
            </a:r>
            <a:endParaRPr lang="en-US" sz="3600" dirty="0"/>
          </a:p>
        </p:txBody>
      </p:sp>
      <p:sp>
        <p:nvSpPr>
          <p:cNvPr id="3" name="Content Placeholder 2"/>
          <p:cNvSpPr>
            <a:spLocks noGrp="1"/>
          </p:cNvSpPr>
          <p:nvPr>
            <p:ph idx="1"/>
          </p:nvPr>
        </p:nvSpPr>
        <p:spPr>
          <a:xfrm>
            <a:off x="457200" y="742950"/>
            <a:ext cx="8229600" cy="4114800"/>
          </a:xfrm>
        </p:spPr>
        <p:txBody>
          <a:bodyPr>
            <a:normAutofit fontScale="92500" lnSpcReduction="20000"/>
          </a:bodyPr>
          <a:lstStyle/>
          <a:p>
            <a:pPr>
              <a:lnSpc>
                <a:spcPct val="120000"/>
              </a:lnSpc>
            </a:pPr>
            <a:r>
              <a:rPr lang="en-US" dirty="0">
                <a:solidFill>
                  <a:schemeClr val="tx2"/>
                </a:solidFill>
              </a:rPr>
              <a:t>Flexible data is good, but:</a:t>
            </a:r>
          </a:p>
          <a:p>
            <a:pPr lvl="1">
              <a:lnSpc>
                <a:spcPct val="120000"/>
              </a:lnSpc>
            </a:pPr>
            <a:r>
              <a:rPr lang="en-US" sz="1700" dirty="0" smtClean="0"/>
              <a:t>Provide optional schema in data platform to help with constraints and optimizations</a:t>
            </a:r>
          </a:p>
          <a:p>
            <a:pPr>
              <a:lnSpc>
                <a:spcPct val="120000"/>
              </a:lnSpc>
            </a:pPr>
            <a:r>
              <a:rPr lang="en-US" dirty="0" smtClean="0">
                <a:solidFill>
                  <a:schemeClr val="tx2"/>
                </a:solidFill>
              </a:rPr>
              <a:t>Procedural Scale-Out </a:t>
            </a:r>
            <a:r>
              <a:rPr lang="en-US" dirty="0">
                <a:solidFill>
                  <a:schemeClr val="tx2"/>
                </a:solidFill>
              </a:rPr>
              <a:t>processing is good, but:</a:t>
            </a:r>
          </a:p>
          <a:p>
            <a:pPr lvl="1">
              <a:lnSpc>
                <a:spcPct val="120000"/>
              </a:lnSpc>
            </a:pPr>
            <a:r>
              <a:rPr lang="en-US" sz="1700" dirty="0" smtClean="0"/>
              <a:t>Develop a declarative language suited for and across the data models (e.g., </a:t>
            </a:r>
            <a:r>
              <a:rPr lang="en-US" sz="1700" dirty="0" err="1" smtClean="0"/>
              <a:t>coSQL</a:t>
            </a:r>
            <a:r>
              <a:rPr lang="en-US" sz="1700" dirty="0" smtClean="0"/>
              <a:t>)</a:t>
            </a:r>
          </a:p>
          <a:p>
            <a:pPr lvl="1">
              <a:lnSpc>
                <a:spcPct val="120000"/>
              </a:lnSpc>
            </a:pPr>
            <a:r>
              <a:rPr lang="en-US" dirty="0" smtClean="0"/>
              <a:t>Standardize suitable abstractions and languages</a:t>
            </a:r>
          </a:p>
          <a:p>
            <a:pPr>
              <a:lnSpc>
                <a:spcPct val="120000"/>
              </a:lnSpc>
            </a:pPr>
            <a:r>
              <a:rPr lang="en-US" dirty="0">
                <a:solidFill>
                  <a:schemeClr val="tx2"/>
                </a:solidFill>
              </a:rPr>
              <a:t>Eventual Consistency is good, but:</a:t>
            </a:r>
          </a:p>
          <a:p>
            <a:pPr lvl="1">
              <a:lnSpc>
                <a:spcPct val="120000"/>
              </a:lnSpc>
            </a:pPr>
            <a:r>
              <a:rPr lang="en-US" sz="1700" dirty="0" smtClean="0"/>
              <a:t>Provide users the choice </a:t>
            </a:r>
          </a:p>
          <a:p>
            <a:pPr>
              <a:lnSpc>
                <a:spcPct val="120000"/>
              </a:lnSpc>
            </a:pPr>
            <a:r>
              <a:rPr lang="en-US" dirty="0" smtClean="0">
                <a:solidFill>
                  <a:schemeClr val="tx2"/>
                </a:solidFill>
              </a:rPr>
              <a:t>Simple </a:t>
            </a:r>
            <a:r>
              <a:rPr lang="en-US" dirty="0">
                <a:solidFill>
                  <a:schemeClr val="tx2"/>
                </a:solidFill>
              </a:rPr>
              <a:t>Queries are good, but:</a:t>
            </a:r>
          </a:p>
          <a:p>
            <a:pPr lvl="1">
              <a:lnSpc>
                <a:spcPct val="120000"/>
              </a:lnSpc>
            </a:pPr>
            <a:r>
              <a:rPr lang="en-US" sz="1700" dirty="0" smtClean="0"/>
              <a:t>Provide me with secondary indexes</a:t>
            </a:r>
          </a:p>
          <a:p>
            <a:pPr lvl="1">
              <a:lnSpc>
                <a:spcPct val="120000"/>
              </a:lnSpc>
            </a:pPr>
            <a:r>
              <a:rPr lang="en-US" sz="1700" dirty="0" smtClean="0"/>
              <a:t>it will be more efficient to join between two collections of JSON documents in the query engine than in the Application layer</a:t>
            </a:r>
          </a:p>
          <a:p>
            <a:pPr marL="0" indent="0">
              <a:lnSpc>
                <a:spcPct val="120000"/>
              </a:lnSpc>
              <a:buNone/>
            </a:pPr>
            <a:r>
              <a:rPr lang="en-US" dirty="0">
                <a:solidFill>
                  <a:schemeClr val="tx2"/>
                </a:solidFill>
              </a:rPr>
              <a:t/>
            </a:r>
            <a:br>
              <a:rPr lang="en-US" dirty="0">
                <a:solidFill>
                  <a:schemeClr val="tx2"/>
                </a:solidFill>
              </a:rPr>
            </a:br>
            <a:r>
              <a:rPr lang="en-US" dirty="0" smtClean="0">
                <a:solidFill>
                  <a:schemeClr val="tx2"/>
                </a:solidFill>
              </a:rPr>
              <a:t>Many </a:t>
            </a:r>
            <a:r>
              <a:rPr lang="en-US" dirty="0" err="1" smtClean="0">
                <a:solidFill>
                  <a:schemeClr val="tx2"/>
                </a:solidFill>
              </a:rPr>
              <a:t>NoSQL</a:t>
            </a:r>
            <a:r>
              <a:rPr lang="en-US" dirty="0" smtClean="0">
                <a:solidFill>
                  <a:schemeClr val="tx2"/>
                </a:solidFill>
              </a:rPr>
              <a:t> Database </a:t>
            </a:r>
            <a:r>
              <a:rPr lang="en-US" dirty="0">
                <a:solidFill>
                  <a:schemeClr val="tx2"/>
                </a:solidFill>
              </a:rPr>
              <a:t>Systems are </a:t>
            </a:r>
            <a:r>
              <a:rPr lang="en-US" dirty="0" smtClean="0">
                <a:solidFill>
                  <a:schemeClr val="tx2"/>
                </a:solidFill>
              </a:rPr>
              <a:t>starting to incorporate these </a:t>
            </a:r>
            <a:r>
              <a:rPr lang="en-US" dirty="0" err="1" smtClean="0">
                <a:solidFill>
                  <a:schemeClr val="tx2"/>
                </a:solidFill>
              </a:rPr>
              <a:t>learnings</a:t>
            </a:r>
            <a:r>
              <a:rPr lang="en-US" dirty="0" smtClean="0">
                <a:solidFill>
                  <a:schemeClr val="tx2"/>
                </a:solidFill>
              </a:rPr>
              <a:t>!</a:t>
            </a:r>
            <a:endParaRPr lang="en-US" dirty="0">
              <a:solidFill>
                <a:schemeClr val="tx2"/>
              </a:solidFill>
            </a:endParaRPr>
          </a:p>
          <a:p>
            <a:pPr marL="274320" lvl="1" indent="0">
              <a:lnSpc>
                <a:spcPct val="120000"/>
              </a:lnSpc>
              <a:buNone/>
            </a:pPr>
            <a:endParaRPr lang="en-US" sz="17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536304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11970164"/>
              </p:ext>
            </p:extLst>
          </p:nvPr>
        </p:nvGraphicFramePr>
        <p:xfrm>
          <a:off x="3276600" y="703473"/>
          <a:ext cx="1714500" cy="4165169"/>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cxnSp>
        <p:nvCxnSpPr>
          <p:cNvPr id="7" name="Straight Arrow Connector 6"/>
          <p:cNvCxnSpPr/>
          <p:nvPr/>
        </p:nvCxnSpPr>
        <p:spPr>
          <a:xfrm>
            <a:off x="2171700" y="1371600"/>
            <a:ext cx="838200" cy="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171700" y="1492681"/>
            <a:ext cx="838200" cy="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171700" y="2914650"/>
            <a:ext cx="838200" cy="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71700" y="4229100"/>
            <a:ext cx="838200" cy="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71700" y="2800350"/>
            <a:ext cx="838200" cy="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171700" y="4057650"/>
            <a:ext cx="838200" cy="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171700" y="2914650"/>
            <a:ext cx="876300" cy="97155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400" y="1468100"/>
            <a:ext cx="1995056" cy="2893100"/>
          </a:xfrm>
          <a:prstGeom prst="rect">
            <a:avLst/>
          </a:prstGeom>
          <a:noFill/>
        </p:spPr>
        <p:txBody>
          <a:bodyPr wrap="square" rtlCol="0">
            <a:spAutoFit/>
          </a:bodyPr>
          <a:lstStyle/>
          <a:p>
            <a:r>
              <a:rPr lang="en-US" sz="1400" b="1" dirty="0" smtClean="0"/>
              <a:t>Attract Individual Consumers:</a:t>
            </a:r>
            <a:endParaRPr lang="en-US" sz="1400" b="1" dirty="0"/>
          </a:p>
          <a:p>
            <a:pPr marL="171450" indent="-171450">
              <a:buFontTx/>
              <a:buChar char="-"/>
            </a:pPr>
            <a:r>
              <a:rPr lang="en-US" sz="1400" b="1" dirty="0"/>
              <a:t>Provide </a:t>
            </a:r>
            <a:r>
              <a:rPr lang="en-US" sz="1400" b="1" dirty="0" smtClean="0"/>
              <a:t>interesting service</a:t>
            </a:r>
            <a:endParaRPr lang="en-US" sz="1400" b="1" dirty="0"/>
          </a:p>
          <a:p>
            <a:pPr marL="171450" indent="-171450">
              <a:buFontTx/>
              <a:buChar char="-"/>
            </a:pPr>
            <a:r>
              <a:rPr lang="en-US" sz="1400" b="1" dirty="0" smtClean="0"/>
              <a:t>Provide mobility</a:t>
            </a:r>
          </a:p>
          <a:p>
            <a:pPr marL="171450" indent="-171450">
              <a:buFontTx/>
              <a:buChar char="-"/>
            </a:pPr>
            <a:r>
              <a:rPr lang="en-US" sz="1400" b="1" dirty="0" smtClean="0"/>
              <a:t>Provide social</a:t>
            </a:r>
          </a:p>
          <a:p>
            <a:pPr marL="171450" indent="-171450">
              <a:buFontTx/>
              <a:buChar char="-"/>
            </a:pPr>
            <a:endParaRPr lang="en-US" sz="1400" b="1" dirty="0"/>
          </a:p>
          <a:p>
            <a:r>
              <a:rPr lang="en-US" sz="1400" b="1" dirty="0" smtClean="0"/>
              <a:t>Monetize Individual:</a:t>
            </a:r>
          </a:p>
          <a:p>
            <a:pPr marL="171450" indent="-171450">
              <a:buFontTx/>
              <a:buChar char="-"/>
            </a:pPr>
            <a:r>
              <a:rPr lang="en-US" sz="1400" b="1" dirty="0" smtClean="0"/>
              <a:t>Upsell service</a:t>
            </a:r>
          </a:p>
          <a:p>
            <a:pPr marL="628650" lvl="1" indent="-171450">
              <a:buFontTx/>
              <a:buChar char="-"/>
            </a:pPr>
            <a:r>
              <a:rPr lang="en-US" sz="1400" b="1" dirty="0" smtClean="0"/>
              <a:t>VIP</a:t>
            </a:r>
          </a:p>
          <a:p>
            <a:pPr marL="628650" lvl="1" indent="-171450">
              <a:buFontTx/>
              <a:buChar char="-"/>
            </a:pPr>
            <a:r>
              <a:rPr lang="en-US" sz="1400" b="1" dirty="0" smtClean="0"/>
              <a:t>Speed</a:t>
            </a:r>
          </a:p>
          <a:p>
            <a:pPr marL="628650" lvl="1" indent="-171450">
              <a:buFontTx/>
              <a:buChar char="-"/>
            </a:pPr>
            <a:r>
              <a:rPr lang="en-US" sz="1400" b="1" dirty="0" smtClean="0"/>
              <a:t>Extra Capabilities</a:t>
            </a:r>
            <a:endParaRPr lang="en-US" sz="1400" b="1" dirty="0"/>
          </a:p>
        </p:txBody>
      </p:sp>
      <p:cxnSp>
        <p:nvCxnSpPr>
          <p:cNvPr id="19" name="Straight Arrow Connector 18"/>
          <p:cNvCxnSpPr/>
          <p:nvPr/>
        </p:nvCxnSpPr>
        <p:spPr>
          <a:xfrm>
            <a:off x="5181600" y="1885950"/>
            <a:ext cx="1447800" cy="1755346"/>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181600" y="971550"/>
            <a:ext cx="1524000" cy="1885950"/>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190642" y="2410957"/>
            <a:ext cx="1514958" cy="931671"/>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190642" y="3200400"/>
            <a:ext cx="1438759" cy="457200"/>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181600" y="2857500"/>
            <a:ext cx="1524000" cy="800100"/>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181600" y="3342628"/>
            <a:ext cx="1524000" cy="314973"/>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5181600" y="3657600"/>
            <a:ext cx="1447800" cy="685800"/>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181600" y="2857500"/>
            <a:ext cx="1524000" cy="1600200"/>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781800" y="2615624"/>
            <a:ext cx="2438400" cy="1169551"/>
          </a:xfrm>
          <a:prstGeom prst="rect">
            <a:avLst/>
          </a:prstGeom>
          <a:noFill/>
        </p:spPr>
        <p:txBody>
          <a:bodyPr wrap="square" rtlCol="0">
            <a:spAutoFit/>
          </a:bodyPr>
          <a:lstStyle/>
          <a:p>
            <a:r>
              <a:rPr lang="en-US" sz="1400" b="1" dirty="0" smtClean="0"/>
              <a:t>Monetize the Social:</a:t>
            </a:r>
          </a:p>
          <a:p>
            <a:pPr marL="171450" indent="-171450">
              <a:buFontTx/>
              <a:buChar char="-"/>
            </a:pPr>
            <a:r>
              <a:rPr lang="en-US" sz="1400" b="1" dirty="0" smtClean="0"/>
              <a:t>Improve individual experience</a:t>
            </a:r>
          </a:p>
          <a:p>
            <a:pPr marL="171450" indent="-171450">
              <a:buFontTx/>
              <a:buChar char="-"/>
            </a:pPr>
            <a:r>
              <a:rPr lang="en-US" sz="1400" b="1" dirty="0" smtClean="0"/>
              <a:t>Re-sell Aggregate Data (e.g., Advertisers)  </a:t>
            </a:r>
            <a:endParaRPr lang="en-US" sz="1400" dirty="0"/>
          </a:p>
        </p:txBody>
      </p:sp>
      <p:sp>
        <p:nvSpPr>
          <p:cNvPr id="6" name="Title 5"/>
          <p:cNvSpPr>
            <a:spLocks noGrp="1"/>
          </p:cNvSpPr>
          <p:nvPr>
            <p:ph type="title"/>
          </p:nvPr>
        </p:nvSpPr>
        <p:spPr>
          <a:xfrm>
            <a:off x="389436" y="171450"/>
            <a:ext cx="8640264" cy="495300"/>
          </a:xfrm>
        </p:spPr>
        <p:txBody>
          <a:bodyPr>
            <a:normAutofit fontScale="90000"/>
          </a:bodyPr>
          <a:lstStyle/>
          <a:p>
            <a:r>
              <a:rPr lang="en-US" sz="3600" dirty="0" smtClean="0"/>
              <a:t>The Web 2.0 Business Architecture</a:t>
            </a: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48454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Agenda</a:t>
            </a:r>
            <a:endParaRPr lang="en-US" sz="3200" dirty="0"/>
          </a:p>
        </p:txBody>
      </p:sp>
      <p:sp>
        <p:nvSpPr>
          <p:cNvPr id="6" name="Text Placeholder 5"/>
          <p:cNvSpPr>
            <a:spLocks noGrp="1"/>
          </p:cNvSpPr>
          <p:nvPr>
            <p:ph type="body" sz="quarter" idx="10"/>
          </p:nvPr>
        </p:nvSpPr>
        <p:spPr>
          <a:xfrm>
            <a:off x="389436" y="1085851"/>
            <a:ext cx="8363938" cy="3619500"/>
          </a:xfrm>
        </p:spPr>
        <p:txBody>
          <a:bodyPr>
            <a:normAutofit/>
          </a:bodyPr>
          <a:lstStyle/>
          <a:p>
            <a:r>
              <a:rPr lang="en-US" sz="2800" dirty="0" smtClean="0">
                <a:solidFill>
                  <a:schemeClr val="tx2"/>
                </a:solidFill>
              </a:rPr>
              <a:t>Scaling out your business is important!</a:t>
            </a:r>
            <a:endParaRPr lang="en-US" sz="2800" dirty="0">
              <a:solidFill>
                <a:schemeClr val="tx2"/>
              </a:solidFill>
            </a:endParaRPr>
          </a:p>
          <a:p>
            <a:r>
              <a:rPr lang="en-US" sz="2800" dirty="0" err="1">
                <a:solidFill>
                  <a:schemeClr val="tx2"/>
                </a:solidFill>
              </a:rPr>
              <a:t>NoSQL</a:t>
            </a:r>
            <a:r>
              <a:rPr lang="en-US" sz="2800" dirty="0">
                <a:solidFill>
                  <a:schemeClr val="tx2"/>
                </a:solidFill>
              </a:rPr>
              <a:t> Paradigms and </a:t>
            </a:r>
            <a:r>
              <a:rPr lang="en-US" sz="2800" dirty="0" err="1">
                <a:solidFill>
                  <a:schemeClr val="tx2"/>
                </a:solidFill>
              </a:rPr>
              <a:t>NoSQL</a:t>
            </a:r>
            <a:r>
              <a:rPr lang="en-US" sz="2800" dirty="0">
                <a:solidFill>
                  <a:schemeClr val="tx2"/>
                </a:solidFill>
              </a:rPr>
              <a:t> Platforms</a:t>
            </a:r>
          </a:p>
          <a:p>
            <a:r>
              <a:rPr lang="en-US" sz="2800" dirty="0" smtClean="0">
                <a:solidFill>
                  <a:schemeClr val="tx2"/>
                </a:solidFill>
              </a:rPr>
              <a:t>SQL learns from </a:t>
            </a:r>
            <a:r>
              <a:rPr lang="en-US" sz="2800" dirty="0" err="1" smtClean="0">
                <a:solidFill>
                  <a:schemeClr val="tx2"/>
                </a:solidFill>
              </a:rPr>
              <a:t>NoSQL</a:t>
            </a:r>
            <a:r>
              <a:rPr lang="en-US" sz="2800" dirty="0" smtClean="0">
                <a:solidFill>
                  <a:schemeClr val="tx2"/>
                </a:solidFill>
              </a:rPr>
              <a:t> </a:t>
            </a:r>
            <a:br>
              <a:rPr lang="en-US" sz="2800" dirty="0" smtClean="0">
                <a:solidFill>
                  <a:schemeClr val="tx2"/>
                </a:solidFill>
              </a:rPr>
            </a:br>
            <a:r>
              <a:rPr lang="en-US" sz="2800" dirty="0" smtClean="0">
                <a:solidFill>
                  <a:schemeClr val="tx2"/>
                </a:solidFill>
              </a:rPr>
              <a:t>(with a demo of SQL </a:t>
            </a:r>
            <a:r>
              <a:rPr lang="en-US" sz="2800" dirty="0">
                <a:solidFill>
                  <a:schemeClr val="tx2"/>
                </a:solidFill>
              </a:rPr>
              <a:t>Azure </a:t>
            </a:r>
            <a:r>
              <a:rPr lang="en-US" sz="2800" dirty="0" smtClean="0">
                <a:solidFill>
                  <a:schemeClr val="tx2"/>
                </a:solidFill>
              </a:rPr>
              <a:t>Federations)</a:t>
            </a:r>
            <a:endParaRPr lang="en-US" sz="2800" dirty="0">
              <a:solidFill>
                <a:schemeClr val="tx2"/>
              </a:solidFill>
            </a:endParaRPr>
          </a:p>
          <a:p>
            <a:r>
              <a:rPr lang="en-US" sz="2800" dirty="0" err="1" smtClean="0">
                <a:solidFill>
                  <a:schemeClr val="tx2"/>
                </a:solidFill>
              </a:rPr>
              <a:t>NoSQL</a:t>
            </a:r>
            <a:r>
              <a:rPr lang="en-US" sz="2800" dirty="0" smtClean="0">
                <a:solidFill>
                  <a:schemeClr val="tx2"/>
                </a:solidFill>
              </a:rPr>
              <a:t> learns from SQL</a:t>
            </a:r>
          </a:p>
          <a:p>
            <a:r>
              <a:rPr lang="en-US" sz="2800" dirty="0" smtClean="0">
                <a:solidFill>
                  <a:schemeClr val="tx2"/>
                </a:solidFill>
              </a:rPr>
              <a:t>Scalable Data Processing Platform of the Future</a:t>
            </a:r>
            <a:endParaRPr lang="en-US" sz="2800" dirty="0">
              <a:solidFill>
                <a:schemeClr val="tx2"/>
              </a:solidFill>
            </a:endParaRPr>
          </a:p>
          <a:p>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398607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 name="Rectangle 45"/>
          <p:cNvSpPr/>
          <p:nvPr/>
        </p:nvSpPr>
        <p:spPr>
          <a:xfrm>
            <a:off x="2895600" y="742950"/>
            <a:ext cx="1905000" cy="41148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70726744"/>
              </p:ext>
            </p:extLst>
          </p:nvPr>
        </p:nvGraphicFramePr>
        <p:xfrm>
          <a:off x="2362200" y="571500"/>
          <a:ext cx="2895600" cy="1600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871019017"/>
              </p:ext>
            </p:extLst>
          </p:nvPr>
        </p:nvGraphicFramePr>
        <p:xfrm>
          <a:off x="2362200" y="2000250"/>
          <a:ext cx="2895600" cy="1600200"/>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60103309"/>
              </p:ext>
            </p:extLst>
          </p:nvPr>
        </p:nvGraphicFramePr>
        <p:xfrm>
          <a:off x="2362200" y="3314700"/>
          <a:ext cx="2895600" cy="1600200"/>
        </p:xfrm>
        <a:graphic>
          <a:graphicData uri="http://schemas.openxmlformats.org/drawingml/2006/diagram">
            <a:relIds xmlns:dgm="http://schemas.openxmlformats.org/drawingml/2006/diagram" xmlns:r="http://schemas.openxmlformats.org/officeDocument/2006/relationships" r:dm="rId12" r:lo="rId13" r:qs="rId14" r:cs="rId15"/>
          </a:graphicData>
        </a:graphic>
      </p:graphicFrame>
      <p:cxnSp>
        <p:nvCxnSpPr>
          <p:cNvPr id="7" name="Straight Arrow Connector 6"/>
          <p:cNvCxnSpPr/>
          <p:nvPr/>
        </p:nvCxnSpPr>
        <p:spPr>
          <a:xfrm>
            <a:off x="1828800" y="1365674"/>
            <a:ext cx="1028700" cy="5926"/>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828800" y="1492681"/>
            <a:ext cx="1028700" cy="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28800" y="2914650"/>
            <a:ext cx="1028700" cy="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28800" y="4229099"/>
            <a:ext cx="1028700" cy="1"/>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28800" y="2796084"/>
            <a:ext cx="1028700" cy="4266"/>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28800" y="4057650"/>
            <a:ext cx="1028700" cy="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828800" y="2914650"/>
            <a:ext cx="1066800" cy="97155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400" y="1657350"/>
            <a:ext cx="1676400" cy="2031325"/>
          </a:xfrm>
          <a:prstGeom prst="rect">
            <a:avLst/>
          </a:prstGeom>
          <a:noFill/>
        </p:spPr>
        <p:txBody>
          <a:bodyPr wrap="square" rtlCol="0">
            <a:spAutoFit/>
          </a:bodyPr>
          <a:lstStyle/>
          <a:p>
            <a:r>
              <a:rPr lang="en-US" sz="1400" b="1" dirty="0">
                <a:solidFill>
                  <a:schemeClr val="bg2">
                    <a:lumMod val="10000"/>
                  </a:schemeClr>
                </a:solidFill>
              </a:rPr>
              <a:t>OLTP Workloads</a:t>
            </a:r>
            <a:r>
              <a:rPr lang="en-US" sz="1400" b="1" dirty="0" smtClean="0">
                <a:solidFill>
                  <a:schemeClr val="bg2">
                    <a:lumMod val="10000"/>
                  </a:schemeClr>
                </a:solidFill>
              </a:rPr>
              <a:t/>
            </a:r>
            <a:br>
              <a:rPr lang="en-US" sz="1400" b="1" dirty="0" smtClean="0">
                <a:solidFill>
                  <a:schemeClr val="bg2">
                    <a:lumMod val="10000"/>
                  </a:schemeClr>
                </a:solidFill>
              </a:rPr>
            </a:br>
            <a:endParaRPr lang="en-US" sz="1400" b="1" dirty="0" smtClean="0">
              <a:solidFill>
                <a:schemeClr val="bg2">
                  <a:lumMod val="10000"/>
                </a:schemeClr>
              </a:solidFill>
            </a:endParaRPr>
          </a:p>
          <a:p>
            <a:r>
              <a:rPr lang="en-US" sz="1400" dirty="0" smtClean="0"/>
              <a:t>Highly Available</a:t>
            </a:r>
          </a:p>
          <a:p>
            <a:r>
              <a:rPr lang="en-US" sz="1400" dirty="0" smtClean="0"/>
              <a:t>High Scale</a:t>
            </a:r>
          </a:p>
          <a:p>
            <a:r>
              <a:rPr lang="en-US" sz="1400" dirty="0" smtClean="0"/>
              <a:t>High Flexibility</a:t>
            </a:r>
          </a:p>
          <a:p>
            <a:endParaRPr lang="en-US" sz="1400" dirty="0"/>
          </a:p>
          <a:p>
            <a:r>
              <a:rPr lang="en-US" sz="1400" dirty="0" smtClean="0"/>
              <a:t>mostly touching 1 to low number of shards</a:t>
            </a:r>
            <a:endParaRPr lang="en-US" sz="1400" dirty="0"/>
          </a:p>
        </p:txBody>
      </p:sp>
      <p:cxnSp>
        <p:nvCxnSpPr>
          <p:cNvPr id="19" name="Straight Arrow Connector 18"/>
          <p:cNvCxnSpPr/>
          <p:nvPr/>
        </p:nvCxnSpPr>
        <p:spPr>
          <a:xfrm>
            <a:off x="4800600" y="1885950"/>
            <a:ext cx="1447800" cy="1755346"/>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971550"/>
            <a:ext cx="1524000" cy="1885950"/>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09642" y="2410957"/>
            <a:ext cx="1438759" cy="846593"/>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809642" y="3200400"/>
            <a:ext cx="1438759" cy="457200"/>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800600" y="2857500"/>
            <a:ext cx="1524000" cy="800100"/>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800600" y="3257550"/>
            <a:ext cx="1447800" cy="400050"/>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800600" y="3657600"/>
            <a:ext cx="1447800" cy="685800"/>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800600" y="2857500"/>
            <a:ext cx="1524000" cy="1600200"/>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303819" y="2796084"/>
            <a:ext cx="2819400" cy="1815882"/>
          </a:xfrm>
          <a:prstGeom prst="rect">
            <a:avLst/>
          </a:prstGeom>
          <a:noFill/>
        </p:spPr>
        <p:txBody>
          <a:bodyPr wrap="square" rtlCol="0">
            <a:spAutoFit/>
          </a:bodyPr>
          <a:lstStyle/>
          <a:p>
            <a:r>
              <a:rPr lang="en-US" sz="1400" b="1" dirty="0" smtClean="0">
                <a:solidFill>
                  <a:schemeClr val="bg2">
                    <a:lumMod val="10000"/>
                  </a:schemeClr>
                </a:solidFill>
              </a:rPr>
              <a:t>Dynamic OLAP Workloads</a:t>
            </a:r>
          </a:p>
          <a:p>
            <a:r>
              <a:rPr lang="en-US" sz="1400" dirty="0" smtClean="0"/>
              <a:t/>
            </a:r>
            <a:br>
              <a:rPr lang="en-US" sz="1400" dirty="0" smtClean="0"/>
            </a:br>
            <a:r>
              <a:rPr lang="en-US" sz="1400" dirty="0" smtClean="0"/>
              <a:t>3Vs (Volume, Velocity, Variety) Exploratory</a:t>
            </a:r>
          </a:p>
          <a:p>
            <a:r>
              <a:rPr lang="en-US" sz="1400" dirty="0" smtClean="0"/>
              <a:t/>
            </a:r>
            <a:br>
              <a:rPr lang="en-US" sz="1400" dirty="0" smtClean="0"/>
            </a:br>
            <a:r>
              <a:rPr lang="en-US" sz="1400" dirty="0" smtClean="0"/>
              <a:t>Scale-out queries, often using eventual consistent scale-out frameworks like </a:t>
            </a:r>
            <a:r>
              <a:rPr lang="en-US" sz="1400" dirty="0" err="1" smtClean="0"/>
              <a:t>Hadoop</a:t>
            </a:r>
            <a:endParaRPr lang="en-US" sz="1400" dirty="0"/>
          </a:p>
        </p:txBody>
      </p:sp>
      <p:sp>
        <p:nvSpPr>
          <p:cNvPr id="6" name="Title 5"/>
          <p:cNvSpPr>
            <a:spLocks noGrp="1"/>
          </p:cNvSpPr>
          <p:nvPr>
            <p:ph type="title"/>
          </p:nvPr>
        </p:nvSpPr>
        <p:spPr>
          <a:xfrm>
            <a:off x="389436" y="171450"/>
            <a:ext cx="8640264" cy="495300"/>
          </a:xfrm>
        </p:spPr>
        <p:txBody>
          <a:bodyPr>
            <a:normAutofit fontScale="90000"/>
          </a:bodyPr>
          <a:lstStyle/>
          <a:p>
            <a:r>
              <a:rPr lang="en-US" sz="3600" dirty="0" smtClean="0"/>
              <a:t>Scale-Out Data PLATFORM Architecture</a:t>
            </a:r>
            <a:endParaRPr lang="en-US" sz="3600" dirty="0"/>
          </a:p>
        </p:txBody>
      </p:sp>
      <p:cxnSp>
        <p:nvCxnSpPr>
          <p:cNvPr id="9" name="Straight Arrow Connector 8"/>
          <p:cNvCxnSpPr/>
          <p:nvPr/>
        </p:nvCxnSpPr>
        <p:spPr>
          <a:xfrm>
            <a:off x="4809642" y="1047750"/>
            <a:ext cx="1840541"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809642" y="1371601"/>
            <a:ext cx="1808019" cy="244186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809642" y="1200151"/>
            <a:ext cx="1808019" cy="126854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9" name="Flowchart: Magnetic Disk 28"/>
          <p:cNvSpPr/>
          <p:nvPr/>
        </p:nvSpPr>
        <p:spPr>
          <a:xfrm>
            <a:off x="6705601" y="819150"/>
            <a:ext cx="1018076" cy="986402"/>
          </a:xfrm>
          <a:prstGeom prst="flowChartMagneticDisk">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mrys\AppData\Local\Microsoft\Windows\Temporary Internet Files\Content.IE5\7TXP77HN\MC900441385[1].png"/>
          <p:cNvPicPr>
            <a:picLocks noChangeAspect="1" noChangeArrowheads="1"/>
          </p:cNvPicPr>
          <p:nvPr/>
        </p:nvPicPr>
        <p:blipFill>
          <a:blip r:embed="rId1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48496" y="1162608"/>
            <a:ext cx="532285" cy="53228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5" name="TextBox 34"/>
          <p:cNvSpPr txBox="1"/>
          <p:nvPr/>
        </p:nvSpPr>
        <p:spPr>
          <a:xfrm>
            <a:off x="6227618" y="1885950"/>
            <a:ext cx="2763981" cy="738664"/>
          </a:xfrm>
          <a:prstGeom prst="rect">
            <a:avLst/>
          </a:prstGeom>
          <a:noFill/>
        </p:spPr>
        <p:txBody>
          <a:bodyPr wrap="square" rtlCol="0">
            <a:spAutoFit/>
          </a:bodyPr>
          <a:lstStyle/>
          <a:p>
            <a:r>
              <a:rPr lang="en-US" sz="1400" b="1" dirty="0">
                <a:solidFill>
                  <a:schemeClr val="bg2">
                    <a:lumMod val="10000"/>
                  </a:schemeClr>
                </a:solidFill>
              </a:rPr>
              <a:t>Traditional OLAP Workloads</a:t>
            </a:r>
          </a:p>
          <a:p>
            <a:r>
              <a:rPr lang="en-US" sz="1400" dirty="0" smtClean="0"/>
              <a:t>known schema</a:t>
            </a:r>
          </a:p>
          <a:p>
            <a:r>
              <a:rPr lang="en-US" sz="1400" dirty="0" smtClean="0"/>
              <a:t>Data warehouse, “Star joins”</a:t>
            </a:r>
            <a:endParaRPr lang="en-US" sz="1400" dirty="0"/>
          </a:p>
        </p:txBody>
      </p:sp>
      <p:sp>
        <p:nvSpPr>
          <p:cNvPr id="30" name="TextBox 29"/>
          <p:cNvSpPr txBox="1"/>
          <p:nvPr/>
        </p:nvSpPr>
        <p:spPr>
          <a:xfrm>
            <a:off x="5410201" y="1211786"/>
            <a:ext cx="593432" cy="307777"/>
          </a:xfrm>
          <a:prstGeom prst="rect">
            <a:avLst/>
          </a:prstGeom>
          <a:noFill/>
        </p:spPr>
        <p:txBody>
          <a:bodyPr wrap="none" rtlCol="0">
            <a:spAutoFit/>
          </a:bodyPr>
          <a:lstStyle/>
          <a:p>
            <a:r>
              <a:rPr lang="en-US" sz="1400" dirty="0" smtClean="0"/>
              <a:t>Copy</a:t>
            </a:r>
            <a:endParaRPr lang="en-US" sz="1400" dirty="0"/>
          </a:p>
        </p:txBody>
      </p:sp>
      <p:sp>
        <p:nvSpPr>
          <p:cNvPr id="38" name="TextBox 37"/>
          <p:cNvSpPr txBox="1"/>
          <p:nvPr/>
        </p:nvSpPr>
        <p:spPr>
          <a:xfrm>
            <a:off x="5338349" y="4075211"/>
            <a:ext cx="671146" cy="307777"/>
          </a:xfrm>
          <a:prstGeom prst="rect">
            <a:avLst/>
          </a:prstGeom>
          <a:noFill/>
        </p:spPr>
        <p:txBody>
          <a:bodyPr wrap="none" rtlCol="0">
            <a:spAutoFit/>
          </a:bodyPr>
          <a:lstStyle/>
          <a:p>
            <a:r>
              <a:rPr lang="en-US" sz="1400" dirty="0" smtClean="0"/>
              <a:t>Query</a:t>
            </a:r>
            <a:endParaRPr lang="en-US" sz="1400" dirty="0"/>
          </a:p>
        </p:txBody>
      </p:sp>
      <p:cxnSp>
        <p:nvCxnSpPr>
          <p:cNvPr id="39" name="Straight Arrow Connector 38"/>
          <p:cNvCxnSpPr/>
          <p:nvPr/>
        </p:nvCxnSpPr>
        <p:spPr>
          <a:xfrm flipH="1" flipV="1">
            <a:off x="7214638" y="1914526"/>
            <a:ext cx="1" cy="84909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731159" y="4800490"/>
            <a:ext cx="2233881" cy="369332"/>
          </a:xfrm>
          <a:prstGeom prst="rect">
            <a:avLst/>
          </a:prstGeom>
          <a:noFill/>
        </p:spPr>
        <p:txBody>
          <a:bodyPr wrap="none" rtlCol="0">
            <a:spAutoFit/>
          </a:bodyPr>
          <a:lstStyle/>
          <a:p>
            <a:r>
              <a:rPr lang="en-US" dirty="0" smtClean="0"/>
              <a:t>SQL or </a:t>
            </a:r>
            <a:r>
              <a:rPr lang="en-US" dirty="0" err="1" smtClean="0"/>
              <a:t>NoSQL</a:t>
            </a:r>
            <a:r>
              <a:rPr lang="en-US" dirty="0" smtClean="0"/>
              <a:t> Store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8003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graphicEl>
                                              <a:dgm id="{16C344D5-8D29-4A6E-9AAE-F06D21976AA9}"/>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graphicEl>
                                              <a:dgm id="{16C344D5-8D29-4A6E-9AAE-F06D21976AA9}"/>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
                                            <p:graphicEl>
                                              <a:dgm id="{16C344D5-8D29-4A6E-9AAE-F06D21976AA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par>
                          <p:cTn id="17" fill="hold">
                            <p:stCondLst>
                              <p:cond delay="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graphicEl>
                                              <a:dgm id="{5B4E9B50-6BD1-4444-AA7C-7A40F0DD4481}"/>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graphicEl>
                                              <a:dgm id="{5FBCE69C-DE58-4385-B612-9CC2586FF8D8}"/>
                                            </p:graphicEl>
                                          </p:spTgt>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2">
                                            <p:graphicEl>
                                              <a:dgm id="{E69DB064-7D2D-4A6E-B7A6-DECFDE3F2E5E}"/>
                                            </p:graphic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
                                            <p:graphicEl>
                                              <a:dgm id="{9633C51A-4480-4BA9-B2DA-189CE2E6DD02}"/>
                                            </p:graphic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
                                            <p:graphicEl>
                                              <a:dgm id="{BFF0A8A4-211C-46A7-9005-A33352659100}"/>
                                            </p:graphic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
                                            <p:graphicEl>
                                              <a:dgm id="{5B4E9B50-6BD1-4444-AA7C-7A40F0DD4481}"/>
                                            </p:graphic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
                                            <p:graphicEl>
                                              <a:dgm id="{5FBCE69C-DE58-4385-B612-9CC2586FF8D8}"/>
                                            </p:graphicEl>
                                          </p:spTgt>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
                                            <p:graphicEl>
                                              <a:dgm id="{E69DB064-7D2D-4A6E-B7A6-DECFDE3F2E5E}"/>
                                            </p:graphicEl>
                                          </p:spTgt>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
                                            <p:graphicEl>
                                              <a:dgm id="{9633C51A-4480-4BA9-B2DA-189CE2E6DD02}"/>
                                            </p:graphicEl>
                                          </p:spTgt>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
                                            <p:graphicEl>
                                              <a:dgm id="{BFF0A8A4-211C-46A7-9005-A33352659100}"/>
                                            </p:graphicEl>
                                          </p:spTgt>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5">
                                            <p:graphicEl>
                                              <a:dgm id="{5B4E9B50-6BD1-4444-AA7C-7A40F0DD4481}"/>
                                            </p:graphicEl>
                                          </p:spTgt>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
                                            <p:graphicEl>
                                              <a:dgm id="{5FBCE69C-DE58-4385-B612-9CC2586FF8D8}"/>
                                            </p:graphicEl>
                                          </p:spTgt>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
                                            <p:graphicEl>
                                              <a:dgm id="{E69DB064-7D2D-4A6E-B7A6-DECFDE3F2E5E}"/>
                                            </p:graphic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
                                            <p:graphicEl>
                                              <a:dgm id="{9633C51A-4480-4BA9-B2DA-189CE2E6DD02}"/>
                                            </p:graphicEl>
                                          </p:spTgt>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
                                            <p:graphicEl>
                                              <a:dgm id="{BFF0A8A4-211C-46A7-9005-A33352659100}"/>
                                            </p:graphic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left)">
                                      <p:cBhvr>
                                        <p:cTn id="78" dur="500"/>
                                        <p:tgtEl>
                                          <p:spTgt spid="9"/>
                                        </p:tgtEl>
                                      </p:cBhvr>
                                    </p:animEffect>
                                  </p:childTnLst>
                                </p:cTn>
                              </p:par>
                              <p:par>
                                <p:cTn id="79" presetID="22" presetClass="entr" presetSubtype="8" fill="hold"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left)">
                                      <p:cBhvr>
                                        <p:cTn id="81" dur="500"/>
                                        <p:tgtEl>
                                          <p:spTgt spid="28"/>
                                        </p:tgtEl>
                                      </p:cBhvr>
                                    </p:animEffect>
                                  </p:childTnLst>
                                </p:cTn>
                              </p:par>
                              <p:par>
                                <p:cTn id="82" presetID="22" presetClass="entr" presetSubtype="8"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left)">
                                      <p:cBhvr>
                                        <p:cTn id="84" dur="500"/>
                                        <p:tgtEl>
                                          <p:spTgt spid="27"/>
                                        </p:tgtEl>
                                      </p:cBhvr>
                                    </p:animEffect>
                                  </p:childTnLst>
                                </p:cTn>
                              </p:par>
                            </p:childTnLst>
                          </p:cTn>
                        </p:par>
                        <p:par>
                          <p:cTn id="85" fill="hold">
                            <p:stCondLst>
                              <p:cond delay="500"/>
                            </p:stCondLst>
                            <p:childTnLst>
                              <p:par>
                                <p:cTn id="86" presetID="1"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childTnLst>
                                </p:cTn>
                              </p:par>
                            </p:childTnLst>
                          </p:cTn>
                        </p:par>
                        <p:par>
                          <p:cTn id="88" fill="hold">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2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28"/>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27"/>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0"/>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childTnLst>
                          </p:cTn>
                        </p:par>
                        <p:par>
                          <p:cTn id="107" fill="hold">
                            <p:stCondLst>
                              <p:cond delay="0"/>
                            </p:stCondLst>
                            <p:childTnLst>
                              <p:par>
                                <p:cTn id="108" presetID="1" presetClass="entr" presetSubtype="0" fill="hold" grpId="0" nodeType="afterEffect">
                                  <p:stCondLst>
                                    <p:cond delay="0"/>
                                  </p:stCondLst>
                                  <p:childTnLst>
                                    <p:set>
                                      <p:cBhvr>
                                        <p:cTn id="109" dur="1" fill="hold">
                                          <p:stCondLst>
                                            <p:cond delay="0"/>
                                          </p:stCondLst>
                                        </p:cTn>
                                        <p:tgtEl>
                                          <p:spTgt spid="45"/>
                                        </p:tgtEl>
                                        <p:attrNameLst>
                                          <p:attrName>style.visibility</p:attrName>
                                        </p:attrNameLst>
                                      </p:cBhvr>
                                      <p:to>
                                        <p:strVal val="visible"/>
                                      </p:to>
                                    </p:set>
                                  </p:childTnLst>
                                </p:cTn>
                              </p:par>
                            </p:childTnLst>
                          </p:cTn>
                        </p:par>
                        <p:par>
                          <p:cTn id="110" fill="hold">
                            <p:stCondLst>
                              <p:cond delay="0"/>
                            </p:stCondLst>
                            <p:childTnLst>
                              <p:par>
                                <p:cTn id="111" presetID="22" presetClass="entr" presetSubtype="2"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right)">
                                      <p:cBhvr>
                                        <p:cTn id="113" dur="500"/>
                                        <p:tgtEl>
                                          <p:spTgt spid="19"/>
                                        </p:tgtEl>
                                      </p:cBhvr>
                                    </p:animEffect>
                                  </p:childTnLst>
                                </p:cTn>
                              </p:par>
                              <p:par>
                                <p:cTn id="114" presetID="22" presetClass="entr" presetSubtype="2" fill="hold" nodeType="with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wipe(right)">
                                      <p:cBhvr>
                                        <p:cTn id="116" dur="500"/>
                                        <p:tgtEl>
                                          <p:spTgt spid="20"/>
                                        </p:tgtEl>
                                      </p:cBhvr>
                                    </p:animEffect>
                                  </p:childTnLst>
                                </p:cTn>
                              </p:par>
                              <p:par>
                                <p:cTn id="117" presetID="22" presetClass="entr" presetSubtype="2"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wipe(right)">
                                      <p:cBhvr>
                                        <p:cTn id="119" dur="500"/>
                                        <p:tgtEl>
                                          <p:spTgt spid="23"/>
                                        </p:tgtEl>
                                      </p:cBhvr>
                                    </p:animEffect>
                                  </p:childTnLst>
                                </p:cTn>
                              </p:par>
                              <p:par>
                                <p:cTn id="120" presetID="22" presetClass="entr" presetSubtype="2" fill="hold" nodeType="with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wipe(right)">
                                      <p:cBhvr>
                                        <p:cTn id="122" dur="500"/>
                                        <p:tgtEl>
                                          <p:spTgt spid="24"/>
                                        </p:tgtEl>
                                      </p:cBhvr>
                                    </p:animEffect>
                                  </p:childTnLst>
                                </p:cTn>
                              </p:par>
                              <p:par>
                                <p:cTn id="123" presetID="22" presetClass="entr" presetSubtype="2" fill="hold" nodeType="with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wipe(right)">
                                      <p:cBhvr>
                                        <p:cTn id="125" dur="500"/>
                                        <p:tgtEl>
                                          <p:spTgt spid="25"/>
                                        </p:tgtEl>
                                      </p:cBhvr>
                                    </p:animEffect>
                                  </p:childTnLst>
                                </p:cTn>
                              </p:par>
                              <p:par>
                                <p:cTn id="126" presetID="22" presetClass="entr" presetSubtype="2" fill="hold"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wipe(right)">
                                      <p:cBhvr>
                                        <p:cTn id="128" dur="500"/>
                                        <p:tgtEl>
                                          <p:spTgt spid="26"/>
                                        </p:tgtEl>
                                      </p:cBhvr>
                                    </p:animEffect>
                                  </p:childTnLst>
                                </p:cTn>
                              </p:par>
                              <p:par>
                                <p:cTn id="129" presetID="22" presetClass="entr" presetSubtype="2" fill="hold"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wipe(right)">
                                      <p:cBhvr>
                                        <p:cTn id="131" dur="500"/>
                                        <p:tgtEl>
                                          <p:spTgt spid="36"/>
                                        </p:tgtEl>
                                      </p:cBhvr>
                                    </p:animEffect>
                                  </p:childTnLst>
                                </p:cTn>
                              </p:par>
                              <p:par>
                                <p:cTn id="132" presetID="22" presetClass="entr" presetSubtype="2" fill="hold" nodeType="withEffect">
                                  <p:stCondLst>
                                    <p:cond delay="0"/>
                                  </p:stCondLst>
                                  <p:childTnLst>
                                    <p:set>
                                      <p:cBhvr>
                                        <p:cTn id="133" dur="1" fill="hold">
                                          <p:stCondLst>
                                            <p:cond delay="0"/>
                                          </p:stCondLst>
                                        </p:cTn>
                                        <p:tgtEl>
                                          <p:spTgt spid="37"/>
                                        </p:tgtEl>
                                        <p:attrNameLst>
                                          <p:attrName>style.visibility</p:attrName>
                                        </p:attrNameLst>
                                      </p:cBhvr>
                                      <p:to>
                                        <p:strVal val="visible"/>
                                      </p:to>
                                    </p:set>
                                    <p:animEffect transition="in" filter="wipe(right)">
                                      <p:cBhvr>
                                        <p:cTn id="134" dur="500"/>
                                        <p:tgtEl>
                                          <p:spTgt spid="37"/>
                                        </p:tgtEl>
                                      </p:cBhvr>
                                    </p:animEffect>
                                  </p:childTnLst>
                                </p:cTn>
                              </p:par>
                            </p:childTnLst>
                          </p:cTn>
                        </p:par>
                        <p:par>
                          <p:cTn id="135" fill="hold">
                            <p:stCondLst>
                              <p:cond delay="500"/>
                            </p:stCondLst>
                            <p:childTnLst>
                              <p:par>
                                <p:cTn id="136" presetID="1" presetClass="entr" presetSubtype="0" fill="hold" grpId="0" nodeType="afterEffect">
                                  <p:stCondLst>
                                    <p:cond delay="0"/>
                                  </p:stCondLst>
                                  <p:childTnLst>
                                    <p:set>
                                      <p:cBhvr>
                                        <p:cTn id="137" dur="1" fill="hold">
                                          <p:stCondLst>
                                            <p:cond delay="0"/>
                                          </p:stCondLst>
                                        </p:cTn>
                                        <p:tgtEl>
                                          <p:spTgt spid="3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nodeType="clickEffect">
                                  <p:stCondLst>
                                    <p:cond delay="0"/>
                                  </p:stCondLst>
                                  <p:childTnLst>
                                    <p:set>
                                      <p:cBhvr>
                                        <p:cTn id="141" dur="1" fill="hold">
                                          <p:stCondLst>
                                            <p:cond delay="0"/>
                                          </p:stCondLst>
                                        </p:cTn>
                                        <p:tgtEl>
                                          <p:spTgt spid="39"/>
                                        </p:tgtEl>
                                        <p:attrNameLst>
                                          <p:attrName>style.visibility</p:attrName>
                                        </p:attrNameLst>
                                      </p:cBhvr>
                                      <p:to>
                                        <p:strVal val="visible"/>
                                      </p:to>
                                    </p:set>
                                    <p:animEffect transition="in" filter="wipe(down)">
                                      <p:cBhvr>
                                        <p:cTn id="142" dur="500"/>
                                        <p:tgtEl>
                                          <p:spTgt spid="39"/>
                                        </p:tgtEl>
                                      </p:cBhvr>
                                    </p:animEffec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6"/>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Graphic spid="2" grpId="0" uiExpand="1">
        <p:bldSub>
          <a:bldDgm bld="one"/>
        </p:bldSub>
      </p:bldGraphic>
      <p:bldGraphic spid="4" grpId="0" uiExpand="1">
        <p:bldSub>
          <a:bldDgm bld="one"/>
        </p:bldSub>
      </p:bldGraphic>
      <p:bldGraphic spid="5" grpId="0" uiExpand="1">
        <p:bldSub>
          <a:bldDgm bld="one"/>
        </p:bldSub>
      </p:bldGraphic>
      <p:bldP spid="18" grpId="0" uiExpand="1"/>
      <p:bldP spid="45" grpId="0"/>
      <p:bldP spid="29" grpId="0" animBg="1"/>
      <p:bldP spid="35" grpId="0"/>
      <p:bldP spid="35" grpId="1"/>
      <p:bldP spid="30" grpId="0"/>
      <p:bldP spid="30" grpId="1"/>
      <p:bldP spid="38" grpId="0"/>
      <p:bldP spid="47"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57187" y="146447"/>
            <a:ext cx="8415338" cy="498872"/>
          </a:xfrm>
        </p:spPr>
        <p:txBody>
          <a:bodyPr>
            <a:noAutofit/>
          </a:bodyPr>
          <a:lstStyle/>
          <a:p>
            <a:pPr defTabSz="914377">
              <a:defRPr/>
            </a:pPr>
            <a:r>
              <a:rPr lang="en-US" dirty="0">
                <a:latin typeface="Segoe UI" pitchFamily="34" charset="0"/>
                <a:ea typeface="Segoe UI" pitchFamily="34" charset="0"/>
                <a:cs typeface="Segoe UI" pitchFamily="34" charset="0"/>
              </a:rPr>
              <a:t>Big Data requires an end-to-end approach</a:t>
            </a:r>
          </a:p>
        </p:txBody>
      </p:sp>
      <p:sp>
        <p:nvSpPr>
          <p:cNvPr id="16387" name="Slide Number Placeholder 2"/>
          <p:cNvSpPr>
            <a:spLocks noGrp="1"/>
          </p:cNvSpPr>
          <p:nvPr>
            <p:ph type="sldNum" sz="quarter" idx="4294967295"/>
          </p:nvPr>
        </p:nvSpPr>
        <p:spPr bwMode="auto">
          <a:xfrm>
            <a:off x="0" y="4911328"/>
            <a:ext cx="298847" cy="273844"/>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68590" tIns="34295" rIns="68590" bIns="34295" numCol="1" anchorCtr="0" compatLnSpc="1">
            <a:prstTxWarp prst="textNoShape">
              <a:avLst/>
            </a:prstTxWarp>
          </a:bodyPr>
          <a:lstStyle>
            <a:lvl1pPr eaLnBrk="0" hangingPunct="0">
              <a:defRPr sz="500">
                <a:solidFill>
                  <a:srgbClr val="000000"/>
                </a:solidFill>
                <a:latin typeface="Gill Sans"/>
                <a:ea typeface="ヒラギノ角ゴ ProN W3"/>
                <a:cs typeface="ヒラギノ角ゴ ProN W3"/>
                <a:sym typeface="Gill Sans"/>
              </a:defRPr>
            </a:lvl1pPr>
            <a:lvl2pPr marL="278606" indent="-107156" eaLnBrk="0" hangingPunct="0">
              <a:defRPr sz="500">
                <a:solidFill>
                  <a:srgbClr val="000000"/>
                </a:solidFill>
                <a:latin typeface="Gill Sans"/>
                <a:ea typeface="ヒラギノ角ゴ ProN W3"/>
                <a:cs typeface="ヒラギノ角ゴ ProN W3"/>
                <a:sym typeface="Gill Sans"/>
              </a:defRPr>
            </a:lvl2pPr>
            <a:lvl3pPr marL="428625" indent="-85725" eaLnBrk="0" hangingPunct="0">
              <a:defRPr sz="500">
                <a:solidFill>
                  <a:srgbClr val="000000"/>
                </a:solidFill>
                <a:latin typeface="Gill Sans"/>
                <a:ea typeface="ヒラギノ角ゴ ProN W3"/>
                <a:cs typeface="ヒラギノ角ゴ ProN W3"/>
                <a:sym typeface="Gill Sans"/>
              </a:defRPr>
            </a:lvl3pPr>
            <a:lvl4pPr marL="600075" indent="-85725" eaLnBrk="0" hangingPunct="0">
              <a:defRPr sz="500">
                <a:solidFill>
                  <a:srgbClr val="000000"/>
                </a:solidFill>
                <a:latin typeface="Gill Sans"/>
                <a:ea typeface="ヒラギノ角ゴ ProN W3"/>
                <a:cs typeface="ヒラギノ角ゴ ProN W3"/>
                <a:sym typeface="Gill Sans"/>
              </a:defRPr>
            </a:lvl4pPr>
            <a:lvl5pPr marL="771525" indent="-85725" eaLnBrk="0" hangingPunct="0">
              <a:defRPr sz="500">
                <a:solidFill>
                  <a:srgbClr val="000000"/>
                </a:solidFill>
                <a:latin typeface="Gill Sans"/>
                <a:ea typeface="ヒラギノ角ゴ ProN W3"/>
                <a:cs typeface="ヒラギノ角ゴ ProN W3"/>
                <a:sym typeface="Gill Sans"/>
              </a:defRPr>
            </a:lvl5pPr>
            <a:lvl6pPr marL="942975" indent="-85725" eaLnBrk="0" fontAlgn="base" hangingPunct="0">
              <a:spcBef>
                <a:spcPct val="0"/>
              </a:spcBef>
              <a:spcAft>
                <a:spcPct val="0"/>
              </a:spcAft>
              <a:defRPr sz="500">
                <a:solidFill>
                  <a:srgbClr val="000000"/>
                </a:solidFill>
                <a:latin typeface="Gill Sans"/>
                <a:ea typeface="ヒラギノ角ゴ ProN W3"/>
                <a:cs typeface="ヒラギノ角ゴ ProN W3"/>
                <a:sym typeface="Gill Sans"/>
              </a:defRPr>
            </a:lvl6pPr>
            <a:lvl7pPr marL="1114425" indent="-85725" eaLnBrk="0" fontAlgn="base" hangingPunct="0">
              <a:spcBef>
                <a:spcPct val="0"/>
              </a:spcBef>
              <a:spcAft>
                <a:spcPct val="0"/>
              </a:spcAft>
              <a:defRPr sz="500">
                <a:solidFill>
                  <a:srgbClr val="000000"/>
                </a:solidFill>
                <a:latin typeface="Gill Sans"/>
                <a:ea typeface="ヒラギノ角ゴ ProN W3"/>
                <a:cs typeface="ヒラギノ角ゴ ProN W3"/>
                <a:sym typeface="Gill Sans"/>
              </a:defRPr>
            </a:lvl7pPr>
            <a:lvl8pPr marL="1285875" indent="-85725" eaLnBrk="0" fontAlgn="base" hangingPunct="0">
              <a:spcBef>
                <a:spcPct val="0"/>
              </a:spcBef>
              <a:spcAft>
                <a:spcPct val="0"/>
              </a:spcAft>
              <a:defRPr sz="500">
                <a:solidFill>
                  <a:srgbClr val="000000"/>
                </a:solidFill>
                <a:latin typeface="Gill Sans"/>
                <a:ea typeface="ヒラギノ角ゴ ProN W3"/>
                <a:cs typeface="ヒラギノ角ゴ ProN W3"/>
                <a:sym typeface="Gill Sans"/>
              </a:defRPr>
            </a:lvl8pPr>
            <a:lvl9pPr marL="1457325" indent="-85725" eaLnBrk="0" fontAlgn="base" hangingPunct="0">
              <a:spcBef>
                <a:spcPct val="0"/>
              </a:spcBef>
              <a:spcAft>
                <a:spcPct val="0"/>
              </a:spcAft>
              <a:defRPr sz="500">
                <a:solidFill>
                  <a:srgbClr val="000000"/>
                </a:solidFill>
                <a:latin typeface="Gill Sans"/>
                <a:ea typeface="ヒラギノ角ゴ ProN W3"/>
                <a:cs typeface="ヒラギノ角ゴ ProN W3"/>
                <a:sym typeface="Gill Sans"/>
              </a:defRPr>
            </a:lvl9pPr>
          </a:lstStyle>
          <a:p>
            <a:pPr eaLnBrk="1" hangingPunct="1"/>
            <a:fld id="{DC7E0651-7B54-406B-8156-5CA9F54CDFE5}" type="slidenum">
              <a:rPr lang="en-US" smtClean="0"/>
              <a:pPr eaLnBrk="1" hangingPunct="1"/>
              <a:t>21</a:t>
            </a:fld>
            <a:endParaRPr lang="en-US" smtClean="0"/>
          </a:p>
        </p:txBody>
      </p:sp>
      <p:pic>
        <p:nvPicPr>
          <p:cNvPr id="16388"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57250" y="912614"/>
            <a:ext cx="7200900" cy="365581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667416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Call To Action</a:t>
            </a:r>
            <a:endParaRPr lang="en-US" dirty="0"/>
          </a:p>
        </p:txBody>
      </p:sp>
      <p:sp>
        <p:nvSpPr>
          <p:cNvPr id="3" name="Content Placeholder 2"/>
          <p:cNvSpPr>
            <a:spLocks noGrp="1"/>
          </p:cNvSpPr>
          <p:nvPr>
            <p:ph idx="1"/>
          </p:nvPr>
        </p:nvSpPr>
        <p:spPr>
          <a:xfrm>
            <a:off x="457200" y="742950"/>
            <a:ext cx="8382000" cy="4343400"/>
          </a:xfrm>
        </p:spPr>
        <p:txBody>
          <a:bodyPr>
            <a:normAutofit fontScale="92500" lnSpcReduction="20000"/>
          </a:bodyPr>
          <a:lstStyle/>
          <a:p>
            <a:r>
              <a:rPr lang="en-US" dirty="0" smtClean="0"/>
              <a:t>Familiarize yourself with the </a:t>
            </a:r>
            <a:r>
              <a:rPr lang="en-US" dirty="0" err="1" smtClean="0"/>
              <a:t>NoSQL</a:t>
            </a:r>
            <a:r>
              <a:rPr lang="en-US" dirty="0" smtClean="0"/>
              <a:t> genes in the Microsoft Online Platform</a:t>
            </a:r>
          </a:p>
          <a:p>
            <a:pPr lvl="1"/>
            <a:r>
              <a:rPr lang="en-US" dirty="0" smtClean="0"/>
              <a:t>Free 3-Month Trial for Windows and SQL Azure: </a:t>
            </a:r>
            <a:r>
              <a:rPr lang="en-US" dirty="0" smtClean="0">
                <a:hlinkClick r:id="rId2"/>
              </a:rPr>
              <a:t>http</a:t>
            </a:r>
            <a:r>
              <a:rPr lang="en-US" dirty="0">
                <a:hlinkClick r:id="rId2"/>
              </a:rPr>
              <a:t>://</a:t>
            </a:r>
            <a:r>
              <a:rPr lang="en-US" dirty="0" smtClean="0">
                <a:hlinkClick r:id="rId2"/>
              </a:rPr>
              <a:t>www.windowsazure.com</a:t>
            </a:r>
            <a:r>
              <a:rPr lang="en-US" dirty="0" smtClean="0"/>
              <a:t> </a:t>
            </a:r>
            <a:br>
              <a:rPr lang="en-US" dirty="0" smtClean="0"/>
            </a:br>
            <a:endParaRPr lang="en-US" dirty="0" smtClean="0"/>
          </a:p>
          <a:p>
            <a:r>
              <a:rPr lang="en-US" dirty="0" smtClean="0"/>
              <a:t>Engage with us throughout Strata</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r>
              <a:rPr lang="en-US" dirty="0" smtClean="0"/>
              <a:t>Download slides with additional information and </a:t>
            </a:r>
            <a:r>
              <a:rPr lang="en-US" dirty="0"/>
              <a:t>r</a:t>
            </a:r>
            <a:r>
              <a:rPr lang="en-US" dirty="0" smtClean="0"/>
              <a:t>elated resources: </a:t>
            </a:r>
            <a:r>
              <a:rPr lang="en-US" dirty="0"/>
              <a:t/>
            </a:r>
            <a:br>
              <a:rPr lang="en-US" dirty="0"/>
            </a:br>
            <a:r>
              <a:rPr lang="en-US" dirty="0" smtClean="0"/>
              <a:t>http://.../....</a:t>
            </a:r>
          </a:p>
        </p:txBody>
      </p:sp>
      <p:sp>
        <p:nvSpPr>
          <p:cNvPr id="4" name="Slide Number Placeholder 3"/>
          <p:cNvSpPr>
            <a:spLocks noGrp="1"/>
          </p:cNvSpPr>
          <p:nvPr>
            <p:ph type="sldNum" sz="quarter" idx="12"/>
          </p:nvPr>
        </p:nvSpPr>
        <p:spPr/>
        <p:txBody>
          <a:bodyPr/>
          <a:lstStyle/>
          <a:p>
            <a:fld id="{BD271169-D5A2-4E26-9D3F-58E320BF9E89}" type="slidenum">
              <a:rPr lang="en-US" smtClean="0"/>
              <a:pPr/>
              <a:t>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87333903"/>
              </p:ext>
            </p:extLst>
          </p:nvPr>
        </p:nvGraphicFramePr>
        <p:xfrm>
          <a:off x="685800" y="1962150"/>
          <a:ext cx="7086600" cy="2272284"/>
        </p:xfrm>
        <a:graphic>
          <a:graphicData uri="http://schemas.openxmlformats.org/drawingml/2006/table">
            <a:tbl>
              <a:tblPr firstRow="1" firstCol="1" bandRow="1">
                <a:tableStyleId>{5C22544A-7EE6-4342-B048-85BDC9FD1C3A}</a:tableStyleId>
              </a:tblPr>
              <a:tblGrid>
                <a:gridCol w="3076877"/>
                <a:gridCol w="1908047"/>
                <a:gridCol w="2101676"/>
              </a:tblGrid>
              <a:tr h="228600">
                <a:tc>
                  <a:txBody>
                    <a:bodyPr/>
                    <a:lstStyle/>
                    <a:p>
                      <a:pPr marL="0" marR="0">
                        <a:lnSpc>
                          <a:spcPct val="115000"/>
                        </a:lnSpc>
                        <a:spcBef>
                          <a:spcPts val="0"/>
                        </a:spcBef>
                        <a:spcAft>
                          <a:spcPts val="0"/>
                        </a:spcAft>
                      </a:pPr>
                      <a:r>
                        <a:rPr lang="en-US" sz="1200" dirty="0" smtClean="0">
                          <a:solidFill>
                            <a:schemeClr val="tx1"/>
                          </a:solidFill>
                          <a:effectLst/>
                          <a:latin typeface="+mj-lt"/>
                          <a:ea typeface="Calibri"/>
                        </a:rPr>
                        <a:t>Presentation</a:t>
                      </a:r>
                      <a:endParaRPr lang="en-US" sz="1200" dirty="0">
                        <a:solidFill>
                          <a:schemeClr val="tx1"/>
                        </a:solidFill>
                        <a:effectLst/>
                        <a:latin typeface="+mj-lt"/>
                        <a:ea typeface="Calibri"/>
                      </a:endParaRPr>
                    </a:p>
                  </a:txBody>
                  <a:tcPr marL="68580" marR="68580" marT="0" marB="0" anchor="ctr"/>
                </a:tc>
                <a:tc>
                  <a:txBody>
                    <a:bodyPr/>
                    <a:lstStyle/>
                    <a:p>
                      <a:pPr marL="0" marR="0" algn="ctr">
                        <a:lnSpc>
                          <a:spcPct val="115000"/>
                        </a:lnSpc>
                        <a:spcBef>
                          <a:spcPts val="0"/>
                        </a:spcBef>
                        <a:spcAft>
                          <a:spcPts val="0"/>
                        </a:spcAft>
                      </a:pPr>
                      <a:r>
                        <a:rPr lang="en-US" sz="1200" dirty="0" smtClean="0">
                          <a:solidFill>
                            <a:schemeClr val="tx1"/>
                          </a:solidFill>
                          <a:effectLst/>
                          <a:latin typeface="+mj-lt"/>
                          <a:ea typeface="Calibri"/>
                        </a:rPr>
                        <a:t>Speaker</a:t>
                      </a:r>
                      <a:endParaRPr lang="en-US" sz="1200" dirty="0">
                        <a:solidFill>
                          <a:schemeClr val="tx1"/>
                        </a:solidFill>
                        <a:effectLst/>
                        <a:latin typeface="+mj-lt"/>
                        <a:ea typeface="Calibri"/>
                      </a:endParaRPr>
                    </a:p>
                  </a:txBody>
                  <a:tcPr marL="68580" marR="68580" marT="0" marB="0" anchor="ctr"/>
                </a:tc>
                <a:tc>
                  <a:txBody>
                    <a:bodyPr/>
                    <a:lstStyle/>
                    <a:p>
                      <a:pPr marL="0" marR="0" algn="ctr">
                        <a:lnSpc>
                          <a:spcPct val="115000"/>
                        </a:lnSpc>
                        <a:spcBef>
                          <a:spcPts val="0"/>
                        </a:spcBef>
                        <a:spcAft>
                          <a:spcPts val="0"/>
                        </a:spcAft>
                      </a:pPr>
                      <a:r>
                        <a:rPr lang="en-US" sz="1200" dirty="0" smtClean="0">
                          <a:solidFill>
                            <a:schemeClr val="tx1"/>
                          </a:solidFill>
                          <a:effectLst/>
                          <a:latin typeface="+mj-lt"/>
                          <a:ea typeface="Calibri"/>
                        </a:rPr>
                        <a:t>Date</a:t>
                      </a:r>
                      <a:r>
                        <a:rPr lang="en-US" sz="1200" baseline="0" dirty="0" smtClean="0">
                          <a:solidFill>
                            <a:schemeClr val="tx1"/>
                          </a:solidFill>
                          <a:effectLst/>
                          <a:latin typeface="+mj-lt"/>
                          <a:ea typeface="Calibri"/>
                        </a:rPr>
                        <a:t> and Time</a:t>
                      </a:r>
                      <a:endParaRPr lang="en-US" sz="1200" dirty="0">
                        <a:solidFill>
                          <a:schemeClr val="tx1"/>
                        </a:solidFill>
                        <a:effectLst/>
                        <a:latin typeface="+mj-lt"/>
                        <a:ea typeface="Calibri"/>
                      </a:endParaRPr>
                    </a:p>
                  </a:txBody>
                  <a:tcPr marL="68580" marR="68580" marT="0" marB="0" anchor="ctr"/>
                </a:tc>
              </a:tr>
              <a:tr h="190500">
                <a:tc>
                  <a:txBody>
                    <a:bodyPr/>
                    <a:lstStyle/>
                    <a:p>
                      <a:pPr marL="0" marR="0">
                        <a:lnSpc>
                          <a:spcPct val="115000"/>
                        </a:lnSpc>
                        <a:spcBef>
                          <a:spcPts val="0"/>
                        </a:spcBef>
                        <a:spcAft>
                          <a:spcPts val="0"/>
                        </a:spcAft>
                      </a:pPr>
                      <a:r>
                        <a:rPr lang="en-US" sz="1050" u="sng" dirty="0">
                          <a:solidFill>
                            <a:schemeClr val="tx1"/>
                          </a:solidFill>
                          <a:effectLst/>
                          <a:latin typeface="+mj-lt"/>
                          <a:hlinkClick r:id="rId3"/>
                        </a:rPr>
                        <a:t>Do We Have the Tools We Need to Navigate the New World of Data?</a:t>
                      </a:r>
                      <a:r>
                        <a:rPr lang="en-US" sz="1050" dirty="0">
                          <a:solidFill>
                            <a:schemeClr val="tx1"/>
                          </a:solidFill>
                          <a:effectLst/>
                          <a:latin typeface="+mj-lt"/>
                        </a:rPr>
                        <a:t> </a:t>
                      </a:r>
                      <a:endParaRPr lang="en-US" sz="1200" dirty="0">
                        <a:solidFill>
                          <a:schemeClr val="tx1"/>
                        </a:solidFill>
                        <a:effectLst/>
                        <a:latin typeface="+mj-lt"/>
                        <a:ea typeface="Calibri"/>
                      </a:endParaRPr>
                    </a:p>
                  </a:txBody>
                  <a:tcPr marL="68580" marR="68580" marT="0" marB="0" anchor="ctr"/>
                </a:tc>
                <a:tc>
                  <a:txBody>
                    <a:bodyPr/>
                    <a:lstStyle/>
                    <a:p>
                      <a:pPr marL="0" marR="0" algn="ctr">
                        <a:lnSpc>
                          <a:spcPct val="115000"/>
                        </a:lnSpc>
                        <a:spcBef>
                          <a:spcPts val="0"/>
                        </a:spcBef>
                        <a:spcAft>
                          <a:spcPts val="0"/>
                        </a:spcAft>
                      </a:pPr>
                      <a:r>
                        <a:rPr lang="en-US" sz="1050">
                          <a:solidFill>
                            <a:schemeClr val="tx1"/>
                          </a:solidFill>
                          <a:effectLst/>
                          <a:latin typeface="+mj-lt"/>
                        </a:rPr>
                        <a:t>Dave Campbell</a:t>
                      </a:r>
                      <a:endParaRPr lang="en-US" sz="1200">
                        <a:solidFill>
                          <a:schemeClr val="tx1"/>
                        </a:solidFill>
                        <a:effectLst/>
                        <a:latin typeface="+mj-lt"/>
                        <a:ea typeface="Calibri"/>
                      </a:endParaRPr>
                    </a:p>
                  </a:txBody>
                  <a:tcPr marL="68580" marR="68580" marT="0" marB="0" anchor="ctr"/>
                </a:tc>
                <a:tc>
                  <a:txBody>
                    <a:bodyPr/>
                    <a:lstStyle/>
                    <a:p>
                      <a:pPr marL="0" marR="0" algn="ctr">
                        <a:lnSpc>
                          <a:spcPct val="115000"/>
                        </a:lnSpc>
                        <a:spcBef>
                          <a:spcPts val="0"/>
                        </a:spcBef>
                        <a:spcAft>
                          <a:spcPts val="0"/>
                        </a:spcAft>
                      </a:pPr>
                      <a:r>
                        <a:rPr lang="en-US" sz="1050">
                          <a:solidFill>
                            <a:schemeClr val="tx1"/>
                          </a:solidFill>
                          <a:effectLst/>
                          <a:latin typeface="+mj-lt"/>
                        </a:rPr>
                        <a:t>2/29 9:00am PST</a:t>
                      </a:r>
                      <a:endParaRPr lang="en-US" sz="1200">
                        <a:solidFill>
                          <a:schemeClr val="tx1"/>
                        </a:solidFill>
                        <a:effectLst/>
                        <a:latin typeface="+mj-lt"/>
                        <a:ea typeface="Calibri"/>
                      </a:endParaRPr>
                    </a:p>
                  </a:txBody>
                  <a:tcPr marL="68580" marR="68580" marT="0" marB="0" anchor="ctr"/>
                </a:tc>
              </a:tr>
              <a:tr h="190500">
                <a:tc>
                  <a:txBody>
                    <a:bodyPr/>
                    <a:lstStyle/>
                    <a:p>
                      <a:pPr marL="0" marR="0">
                        <a:lnSpc>
                          <a:spcPct val="115000"/>
                        </a:lnSpc>
                        <a:spcBef>
                          <a:spcPts val="0"/>
                        </a:spcBef>
                        <a:spcAft>
                          <a:spcPts val="0"/>
                        </a:spcAft>
                      </a:pPr>
                      <a:r>
                        <a:rPr lang="en-US" sz="1050" dirty="0">
                          <a:solidFill>
                            <a:schemeClr val="tx1"/>
                          </a:solidFill>
                          <a:effectLst/>
                          <a:latin typeface="+mj-lt"/>
                        </a:rPr>
                        <a:t>Onsite Interview *</a:t>
                      </a:r>
                      <a:endParaRPr lang="en-US" sz="1200" dirty="0">
                        <a:solidFill>
                          <a:schemeClr val="tx1"/>
                        </a:solidFill>
                        <a:effectLst/>
                        <a:latin typeface="+mj-lt"/>
                        <a:ea typeface="Calibri"/>
                      </a:endParaRPr>
                    </a:p>
                  </a:txBody>
                  <a:tcPr marL="68580" marR="68580" marT="0" marB="0" anchor="ctr"/>
                </a:tc>
                <a:tc>
                  <a:txBody>
                    <a:bodyPr/>
                    <a:lstStyle/>
                    <a:p>
                      <a:pPr marL="0" marR="0" algn="ctr">
                        <a:lnSpc>
                          <a:spcPct val="115000"/>
                        </a:lnSpc>
                        <a:spcBef>
                          <a:spcPts val="0"/>
                        </a:spcBef>
                        <a:spcAft>
                          <a:spcPts val="0"/>
                        </a:spcAft>
                      </a:pPr>
                      <a:r>
                        <a:rPr lang="en-US" sz="1050">
                          <a:solidFill>
                            <a:schemeClr val="tx1"/>
                          </a:solidFill>
                          <a:effectLst/>
                          <a:latin typeface="+mj-lt"/>
                        </a:rPr>
                        <a:t>Tim O’Reilly, Dave Campbell</a:t>
                      </a:r>
                      <a:endParaRPr lang="en-US" sz="1200">
                        <a:solidFill>
                          <a:schemeClr val="tx1"/>
                        </a:solidFill>
                        <a:effectLst/>
                        <a:latin typeface="+mj-lt"/>
                        <a:ea typeface="Calibri"/>
                      </a:endParaRPr>
                    </a:p>
                  </a:txBody>
                  <a:tcPr marL="68580" marR="68580" marT="0" marB="0" anchor="ctr"/>
                </a:tc>
                <a:tc>
                  <a:txBody>
                    <a:bodyPr/>
                    <a:lstStyle/>
                    <a:p>
                      <a:pPr marL="0" marR="0" algn="ctr">
                        <a:lnSpc>
                          <a:spcPct val="115000"/>
                        </a:lnSpc>
                        <a:spcBef>
                          <a:spcPts val="0"/>
                        </a:spcBef>
                        <a:spcAft>
                          <a:spcPts val="0"/>
                        </a:spcAft>
                      </a:pPr>
                      <a:r>
                        <a:rPr lang="en-US" sz="1050">
                          <a:solidFill>
                            <a:schemeClr val="tx1"/>
                          </a:solidFill>
                          <a:effectLst/>
                          <a:latin typeface="+mj-lt"/>
                        </a:rPr>
                        <a:t>2/29 10:15am PST</a:t>
                      </a:r>
                      <a:endParaRPr lang="en-US" sz="1200">
                        <a:solidFill>
                          <a:schemeClr val="tx1"/>
                        </a:solidFill>
                        <a:effectLst/>
                        <a:latin typeface="+mj-lt"/>
                        <a:ea typeface="Calibri"/>
                      </a:endParaRPr>
                    </a:p>
                  </a:txBody>
                  <a:tcPr marL="68580" marR="68580" marT="0" marB="0" anchor="ctr"/>
                </a:tc>
              </a:tr>
              <a:tr h="190500">
                <a:tc>
                  <a:txBody>
                    <a:bodyPr/>
                    <a:lstStyle/>
                    <a:p>
                      <a:pPr marL="0" marR="0">
                        <a:lnSpc>
                          <a:spcPct val="115000"/>
                        </a:lnSpc>
                        <a:spcBef>
                          <a:spcPts val="0"/>
                        </a:spcBef>
                        <a:spcAft>
                          <a:spcPts val="0"/>
                        </a:spcAft>
                      </a:pPr>
                      <a:r>
                        <a:rPr lang="en-US" sz="1050" u="sng" dirty="0">
                          <a:solidFill>
                            <a:schemeClr val="tx1"/>
                          </a:solidFill>
                          <a:effectLst/>
                          <a:latin typeface="+mj-lt"/>
                          <a:hlinkClick r:id="rId4"/>
                        </a:rPr>
                        <a:t>Unleash Insights on All Data With Microsoft Big Data</a:t>
                      </a:r>
                      <a:endParaRPr lang="en-US" sz="1200" dirty="0">
                        <a:solidFill>
                          <a:schemeClr val="tx1"/>
                        </a:solidFill>
                        <a:effectLst/>
                        <a:latin typeface="+mj-lt"/>
                        <a:ea typeface="Calibri"/>
                      </a:endParaRPr>
                    </a:p>
                  </a:txBody>
                  <a:tcPr marL="68580" marR="68580" marT="0" marB="0" anchor="ctr"/>
                </a:tc>
                <a:tc>
                  <a:txBody>
                    <a:bodyPr/>
                    <a:lstStyle/>
                    <a:p>
                      <a:pPr marL="0" marR="0" algn="ctr">
                        <a:lnSpc>
                          <a:spcPct val="115000"/>
                        </a:lnSpc>
                        <a:spcBef>
                          <a:spcPts val="0"/>
                        </a:spcBef>
                        <a:spcAft>
                          <a:spcPts val="0"/>
                        </a:spcAft>
                      </a:pPr>
                      <a:r>
                        <a:rPr lang="en-US" sz="1050" dirty="0">
                          <a:solidFill>
                            <a:schemeClr val="tx1"/>
                          </a:solidFill>
                          <a:effectLst/>
                          <a:latin typeface="+mj-lt"/>
                        </a:rPr>
                        <a:t>Alexander Stojanovic</a:t>
                      </a:r>
                      <a:endParaRPr lang="en-US" sz="1200" dirty="0">
                        <a:solidFill>
                          <a:schemeClr val="tx1"/>
                        </a:solidFill>
                        <a:effectLst/>
                        <a:latin typeface="+mj-lt"/>
                        <a:ea typeface="Calibri"/>
                      </a:endParaRPr>
                    </a:p>
                  </a:txBody>
                  <a:tcPr marL="68580" marR="68580" marT="0" marB="0" anchor="ctr"/>
                </a:tc>
                <a:tc>
                  <a:txBody>
                    <a:bodyPr/>
                    <a:lstStyle/>
                    <a:p>
                      <a:pPr marL="0" marR="0" algn="ctr">
                        <a:lnSpc>
                          <a:spcPct val="115000"/>
                        </a:lnSpc>
                        <a:spcBef>
                          <a:spcPts val="0"/>
                        </a:spcBef>
                        <a:spcAft>
                          <a:spcPts val="0"/>
                        </a:spcAft>
                      </a:pPr>
                      <a:r>
                        <a:rPr lang="en-US" sz="1050">
                          <a:solidFill>
                            <a:schemeClr val="tx1"/>
                          </a:solidFill>
                          <a:effectLst/>
                          <a:latin typeface="+mj-lt"/>
                        </a:rPr>
                        <a:t>2/29 11:30am PST</a:t>
                      </a:r>
                      <a:endParaRPr lang="en-US" sz="1200">
                        <a:solidFill>
                          <a:schemeClr val="tx1"/>
                        </a:solidFill>
                        <a:effectLst/>
                        <a:latin typeface="+mj-lt"/>
                        <a:ea typeface="Calibri"/>
                      </a:endParaRPr>
                    </a:p>
                  </a:txBody>
                  <a:tcPr marL="68580" marR="68580" marT="0" marB="0" anchor="ctr"/>
                </a:tc>
              </a:tr>
              <a:tr h="190500">
                <a:tc>
                  <a:txBody>
                    <a:bodyPr/>
                    <a:lstStyle/>
                    <a:p>
                      <a:pPr marL="0" marR="0">
                        <a:lnSpc>
                          <a:spcPct val="115000"/>
                        </a:lnSpc>
                        <a:spcBef>
                          <a:spcPts val="0"/>
                        </a:spcBef>
                        <a:spcAft>
                          <a:spcPts val="0"/>
                        </a:spcAft>
                      </a:pPr>
                      <a:r>
                        <a:rPr lang="en-US" sz="1050">
                          <a:solidFill>
                            <a:schemeClr val="tx1"/>
                          </a:solidFill>
                          <a:effectLst/>
                          <a:latin typeface="+mj-lt"/>
                        </a:rPr>
                        <a:t>Office Hours (Q&amp;A session)</a:t>
                      </a:r>
                      <a:endParaRPr lang="en-US" sz="1200">
                        <a:solidFill>
                          <a:schemeClr val="tx1"/>
                        </a:solidFill>
                        <a:effectLst/>
                        <a:latin typeface="+mj-lt"/>
                        <a:ea typeface="Calibri"/>
                      </a:endParaRPr>
                    </a:p>
                  </a:txBody>
                  <a:tcPr marL="68580" marR="68580" marT="0" marB="0" anchor="ctr"/>
                </a:tc>
                <a:tc>
                  <a:txBody>
                    <a:bodyPr/>
                    <a:lstStyle/>
                    <a:p>
                      <a:pPr marL="0" marR="0" algn="ctr">
                        <a:lnSpc>
                          <a:spcPct val="115000"/>
                        </a:lnSpc>
                        <a:spcBef>
                          <a:spcPts val="0"/>
                        </a:spcBef>
                        <a:spcAft>
                          <a:spcPts val="0"/>
                        </a:spcAft>
                      </a:pPr>
                      <a:r>
                        <a:rPr lang="en-US" sz="1050" dirty="0">
                          <a:solidFill>
                            <a:schemeClr val="tx1"/>
                          </a:solidFill>
                          <a:effectLst/>
                          <a:latin typeface="+mj-lt"/>
                        </a:rPr>
                        <a:t>Dave Campbell</a:t>
                      </a:r>
                      <a:endParaRPr lang="en-US" sz="1200" dirty="0">
                        <a:solidFill>
                          <a:schemeClr val="tx1"/>
                        </a:solidFill>
                        <a:effectLst/>
                        <a:latin typeface="+mj-lt"/>
                        <a:ea typeface="Calibri"/>
                      </a:endParaRPr>
                    </a:p>
                  </a:txBody>
                  <a:tcPr marL="68580" marR="68580" marT="0" marB="0" anchor="ctr"/>
                </a:tc>
                <a:tc>
                  <a:txBody>
                    <a:bodyPr/>
                    <a:lstStyle/>
                    <a:p>
                      <a:pPr marL="0" marR="0" algn="ctr">
                        <a:lnSpc>
                          <a:spcPct val="115000"/>
                        </a:lnSpc>
                        <a:spcBef>
                          <a:spcPts val="0"/>
                        </a:spcBef>
                        <a:spcAft>
                          <a:spcPts val="0"/>
                        </a:spcAft>
                      </a:pPr>
                      <a:r>
                        <a:rPr lang="en-US" sz="1050" dirty="0">
                          <a:solidFill>
                            <a:schemeClr val="tx1"/>
                          </a:solidFill>
                          <a:effectLst/>
                          <a:latin typeface="+mj-lt"/>
                        </a:rPr>
                        <a:t>2/29 1:30pm PST</a:t>
                      </a:r>
                      <a:endParaRPr lang="en-US" sz="1200" dirty="0">
                        <a:solidFill>
                          <a:schemeClr val="tx1"/>
                        </a:solidFill>
                        <a:effectLst/>
                        <a:latin typeface="+mj-lt"/>
                        <a:ea typeface="Calibri"/>
                      </a:endParaRPr>
                    </a:p>
                  </a:txBody>
                  <a:tcPr marL="68580" marR="68580" marT="0" marB="0" anchor="ctr"/>
                </a:tc>
              </a:tr>
              <a:tr h="190500">
                <a:tc>
                  <a:txBody>
                    <a:bodyPr/>
                    <a:lstStyle/>
                    <a:p>
                      <a:pPr marL="0" marR="0">
                        <a:lnSpc>
                          <a:spcPct val="115000"/>
                        </a:lnSpc>
                        <a:spcBef>
                          <a:spcPts val="0"/>
                        </a:spcBef>
                        <a:spcAft>
                          <a:spcPts val="0"/>
                        </a:spcAft>
                      </a:pPr>
                      <a:r>
                        <a:rPr lang="en-US" sz="1050" u="sng">
                          <a:solidFill>
                            <a:schemeClr val="tx1"/>
                          </a:solidFill>
                          <a:effectLst/>
                          <a:latin typeface="+mj-lt"/>
                          <a:hlinkClick r:id="rId5"/>
                        </a:rPr>
                        <a:t>Hadoop + Javascript: What We Learned</a:t>
                      </a:r>
                      <a:endParaRPr lang="en-US" sz="1200">
                        <a:solidFill>
                          <a:schemeClr val="tx1"/>
                        </a:solidFill>
                        <a:effectLst/>
                        <a:latin typeface="+mj-lt"/>
                        <a:ea typeface="Calibri"/>
                      </a:endParaRPr>
                    </a:p>
                  </a:txBody>
                  <a:tcPr marL="68580" marR="68580" marT="0" marB="0" anchor="ctr"/>
                </a:tc>
                <a:tc>
                  <a:txBody>
                    <a:bodyPr/>
                    <a:lstStyle/>
                    <a:p>
                      <a:pPr marL="0" marR="0" algn="ctr">
                        <a:lnSpc>
                          <a:spcPct val="115000"/>
                        </a:lnSpc>
                        <a:spcBef>
                          <a:spcPts val="0"/>
                        </a:spcBef>
                        <a:spcAft>
                          <a:spcPts val="0"/>
                        </a:spcAft>
                      </a:pPr>
                      <a:r>
                        <a:rPr lang="en-US" sz="1050">
                          <a:solidFill>
                            <a:schemeClr val="tx1"/>
                          </a:solidFill>
                          <a:effectLst/>
                          <a:latin typeface="+mj-lt"/>
                        </a:rPr>
                        <a:t>Asad Khan</a:t>
                      </a:r>
                      <a:endParaRPr lang="en-US" sz="1200">
                        <a:solidFill>
                          <a:schemeClr val="tx1"/>
                        </a:solidFill>
                        <a:effectLst/>
                        <a:latin typeface="+mj-lt"/>
                        <a:ea typeface="Calibri"/>
                      </a:endParaRPr>
                    </a:p>
                  </a:txBody>
                  <a:tcPr marL="68580" marR="68580" marT="0" marB="0" anchor="ctr"/>
                </a:tc>
                <a:tc>
                  <a:txBody>
                    <a:bodyPr/>
                    <a:lstStyle/>
                    <a:p>
                      <a:pPr marL="0" marR="0" algn="ctr">
                        <a:lnSpc>
                          <a:spcPct val="115000"/>
                        </a:lnSpc>
                        <a:spcBef>
                          <a:spcPts val="0"/>
                        </a:spcBef>
                        <a:spcAft>
                          <a:spcPts val="0"/>
                        </a:spcAft>
                      </a:pPr>
                      <a:r>
                        <a:rPr lang="en-US" sz="1050" dirty="0">
                          <a:solidFill>
                            <a:schemeClr val="tx1"/>
                          </a:solidFill>
                          <a:effectLst/>
                          <a:latin typeface="+mj-lt"/>
                        </a:rPr>
                        <a:t>2/29 2:20pm PST</a:t>
                      </a:r>
                      <a:endParaRPr lang="en-US" sz="1200" dirty="0">
                        <a:solidFill>
                          <a:schemeClr val="tx1"/>
                        </a:solidFill>
                        <a:effectLst/>
                        <a:latin typeface="+mj-lt"/>
                        <a:ea typeface="Calibri"/>
                      </a:endParaRPr>
                    </a:p>
                  </a:txBody>
                  <a:tcPr marL="68580" marR="68580" marT="0" marB="0" anchor="ctr"/>
                </a:tc>
              </a:tr>
              <a:tr h="190500">
                <a:tc>
                  <a:txBody>
                    <a:bodyPr/>
                    <a:lstStyle/>
                    <a:p>
                      <a:pPr marL="0" marR="0">
                        <a:lnSpc>
                          <a:spcPct val="115000"/>
                        </a:lnSpc>
                        <a:spcBef>
                          <a:spcPts val="0"/>
                        </a:spcBef>
                        <a:spcAft>
                          <a:spcPts val="0"/>
                        </a:spcAft>
                      </a:pPr>
                      <a:r>
                        <a:rPr lang="en-US" sz="1050" u="sng" dirty="0">
                          <a:solidFill>
                            <a:schemeClr val="tx1"/>
                          </a:solidFill>
                          <a:effectLst/>
                          <a:latin typeface="+mj-lt"/>
                          <a:hlinkClick r:id="rId6"/>
                        </a:rPr>
                        <a:t>Democratizing BI at Microsoft: 40,000 Users and Counting</a:t>
                      </a:r>
                      <a:endParaRPr lang="en-US" sz="1200" dirty="0">
                        <a:solidFill>
                          <a:schemeClr val="tx1"/>
                        </a:solidFill>
                        <a:effectLst/>
                        <a:latin typeface="+mj-lt"/>
                        <a:ea typeface="Calibri"/>
                      </a:endParaRPr>
                    </a:p>
                  </a:txBody>
                  <a:tcPr marL="68580" marR="68580" marT="0" marB="0" anchor="ctr"/>
                </a:tc>
                <a:tc>
                  <a:txBody>
                    <a:bodyPr/>
                    <a:lstStyle/>
                    <a:p>
                      <a:pPr marL="0" marR="0" algn="ctr">
                        <a:lnSpc>
                          <a:spcPct val="115000"/>
                        </a:lnSpc>
                        <a:spcBef>
                          <a:spcPts val="0"/>
                        </a:spcBef>
                        <a:spcAft>
                          <a:spcPts val="0"/>
                        </a:spcAft>
                      </a:pPr>
                      <a:r>
                        <a:rPr lang="en-US" sz="1050" dirty="0">
                          <a:solidFill>
                            <a:schemeClr val="tx1"/>
                          </a:solidFill>
                          <a:effectLst/>
                          <a:latin typeface="+mj-lt"/>
                        </a:rPr>
                        <a:t>Kirkland Barrett</a:t>
                      </a:r>
                      <a:endParaRPr lang="en-US" sz="1200" dirty="0">
                        <a:solidFill>
                          <a:schemeClr val="tx1"/>
                        </a:solidFill>
                        <a:effectLst/>
                        <a:latin typeface="+mj-lt"/>
                        <a:ea typeface="Calibri"/>
                      </a:endParaRPr>
                    </a:p>
                  </a:txBody>
                  <a:tcPr marL="68580" marR="68580" marT="0" marB="0" anchor="ctr"/>
                </a:tc>
                <a:tc>
                  <a:txBody>
                    <a:bodyPr/>
                    <a:lstStyle/>
                    <a:p>
                      <a:pPr marL="0" marR="0" algn="ctr">
                        <a:lnSpc>
                          <a:spcPct val="115000"/>
                        </a:lnSpc>
                        <a:spcBef>
                          <a:spcPts val="0"/>
                        </a:spcBef>
                        <a:spcAft>
                          <a:spcPts val="0"/>
                        </a:spcAft>
                      </a:pPr>
                      <a:r>
                        <a:rPr lang="en-US" sz="1050" dirty="0">
                          <a:solidFill>
                            <a:schemeClr val="tx1"/>
                          </a:solidFill>
                          <a:effectLst/>
                          <a:latin typeface="+mj-lt"/>
                        </a:rPr>
                        <a:t>3/1 10:40am PST</a:t>
                      </a:r>
                      <a:endParaRPr lang="en-US" sz="1200" dirty="0">
                        <a:solidFill>
                          <a:schemeClr val="tx1"/>
                        </a:solidFill>
                        <a:effectLst/>
                        <a:latin typeface="+mj-lt"/>
                        <a:ea typeface="Calibri"/>
                      </a:endParaRPr>
                    </a:p>
                  </a:txBody>
                  <a:tcPr marL="68580" marR="68580" marT="0" marB="0" anchor="ctr"/>
                </a:tc>
              </a:tr>
              <a:tr h="190500">
                <a:tc>
                  <a:txBody>
                    <a:bodyPr/>
                    <a:lstStyle/>
                    <a:p>
                      <a:pPr marL="0" marR="0">
                        <a:lnSpc>
                          <a:spcPct val="115000"/>
                        </a:lnSpc>
                        <a:spcBef>
                          <a:spcPts val="0"/>
                        </a:spcBef>
                        <a:spcAft>
                          <a:spcPts val="0"/>
                        </a:spcAft>
                      </a:pPr>
                      <a:r>
                        <a:rPr lang="en-US" sz="1050" u="sng" dirty="0" smtClean="0">
                          <a:solidFill>
                            <a:schemeClr val="tx1"/>
                          </a:solidFill>
                          <a:effectLst/>
                          <a:latin typeface="+mj-lt"/>
                          <a:hlinkClick r:id="rId7"/>
                        </a:rPr>
                        <a:t>Data Marketplaces For Your Extended Enterprise</a:t>
                      </a:r>
                      <a:endParaRPr lang="en-US" sz="1200" dirty="0">
                        <a:solidFill>
                          <a:schemeClr val="tx1"/>
                        </a:solidFill>
                        <a:effectLst/>
                        <a:latin typeface="+mj-lt"/>
                        <a:ea typeface="Calibri"/>
                      </a:endParaRPr>
                    </a:p>
                  </a:txBody>
                  <a:tcPr marL="68580" marR="68580" marT="0" marB="0" anchor="ctr"/>
                </a:tc>
                <a:tc>
                  <a:txBody>
                    <a:bodyPr/>
                    <a:lstStyle/>
                    <a:p>
                      <a:pPr marL="0" marR="0" algn="ctr">
                        <a:lnSpc>
                          <a:spcPct val="115000"/>
                        </a:lnSpc>
                        <a:spcBef>
                          <a:spcPts val="0"/>
                        </a:spcBef>
                        <a:spcAft>
                          <a:spcPts val="0"/>
                        </a:spcAft>
                      </a:pPr>
                      <a:r>
                        <a:rPr lang="en-US" sz="1050" dirty="0">
                          <a:solidFill>
                            <a:schemeClr val="tx1"/>
                          </a:solidFill>
                          <a:effectLst/>
                          <a:latin typeface="+mj-lt"/>
                        </a:rPr>
                        <a:t>Piyush Lumba</a:t>
                      </a:r>
                      <a:endParaRPr lang="en-US" sz="1200" dirty="0">
                        <a:solidFill>
                          <a:schemeClr val="tx1"/>
                        </a:solidFill>
                        <a:effectLst/>
                        <a:latin typeface="+mj-lt"/>
                        <a:ea typeface="Calibri"/>
                      </a:endParaRPr>
                    </a:p>
                  </a:txBody>
                  <a:tcPr marL="68580" marR="68580" marT="0" marB="0" anchor="ctr"/>
                </a:tc>
                <a:tc>
                  <a:txBody>
                    <a:bodyPr/>
                    <a:lstStyle/>
                    <a:p>
                      <a:pPr marL="0" marR="0" algn="ctr">
                        <a:lnSpc>
                          <a:spcPct val="115000"/>
                        </a:lnSpc>
                        <a:spcBef>
                          <a:spcPts val="0"/>
                        </a:spcBef>
                        <a:spcAft>
                          <a:spcPts val="0"/>
                        </a:spcAft>
                      </a:pPr>
                      <a:r>
                        <a:rPr lang="en-US" sz="1050" dirty="0" smtClean="0">
                          <a:solidFill>
                            <a:schemeClr val="tx1"/>
                          </a:solidFill>
                          <a:effectLst/>
                          <a:latin typeface="+mj-lt"/>
                        </a:rPr>
                        <a:t>3/1 2:20pm PST</a:t>
                      </a:r>
                      <a:endParaRPr lang="en-US" sz="1200" dirty="0">
                        <a:solidFill>
                          <a:schemeClr val="tx1"/>
                        </a:solidFill>
                        <a:effectLst/>
                        <a:latin typeface="+mj-lt"/>
                        <a:ea typeface="Calibri"/>
                      </a:endParaRPr>
                    </a:p>
                  </a:txBody>
                  <a:tcPr marL="68580" marR="68580" marT="0" marB="0" anchor="ct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1560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Appendix</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0227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Related Resources</a:t>
            </a:r>
            <a:endParaRPr lang="en-US" sz="3200" dirty="0"/>
          </a:p>
        </p:txBody>
      </p:sp>
      <p:sp>
        <p:nvSpPr>
          <p:cNvPr id="3" name="Content Placeholder 2"/>
          <p:cNvSpPr>
            <a:spLocks noGrp="1"/>
          </p:cNvSpPr>
          <p:nvPr>
            <p:ph idx="1"/>
          </p:nvPr>
        </p:nvSpPr>
        <p:spPr/>
        <p:txBody>
          <a:bodyPr>
            <a:normAutofit fontScale="77500" lnSpcReduction="20000"/>
          </a:bodyPr>
          <a:lstStyle/>
          <a:p>
            <a:pPr>
              <a:lnSpc>
                <a:spcPct val="130000"/>
              </a:lnSpc>
            </a:pPr>
            <a:r>
              <a:rPr lang="en-US" sz="2400" dirty="0">
                <a:solidFill>
                  <a:schemeClr val="tx2"/>
                </a:solidFill>
              </a:rPr>
              <a:t>Scale-Out with SQL Databases</a:t>
            </a:r>
            <a:endParaRPr lang="en-US" sz="2400" dirty="0">
              <a:solidFill>
                <a:schemeClr val="tx2"/>
              </a:solidFill>
              <a:hlinkClick r:id="rId2"/>
            </a:endParaRPr>
          </a:p>
          <a:p>
            <a:pPr lvl="1"/>
            <a:r>
              <a:rPr lang="en-US" dirty="0" smtClean="0">
                <a:hlinkClick r:id="rId2"/>
              </a:rPr>
              <a:t>http</a:t>
            </a:r>
            <a:r>
              <a:rPr lang="en-US" dirty="0">
                <a:hlinkClick r:id="rId2"/>
              </a:rPr>
              <a:t>://gigaom.com/cloud/facebook-shares-some-secrets-on-making-mysql-scale</a:t>
            </a:r>
            <a:r>
              <a:rPr lang="en-US" dirty="0" smtClean="0">
                <a:hlinkClick r:id="rId2"/>
              </a:rPr>
              <a:t>/</a:t>
            </a:r>
            <a:r>
              <a:rPr lang="en-US" dirty="0" smtClean="0"/>
              <a:t> </a:t>
            </a:r>
            <a:endParaRPr lang="en-US" dirty="0"/>
          </a:p>
          <a:p>
            <a:pPr lvl="1"/>
            <a:r>
              <a:rPr lang="en-US" sz="1700" dirty="0" smtClean="0"/>
              <a:t>Windows Gaming Experience Case Study: </a:t>
            </a:r>
            <a:r>
              <a:rPr lang="en-US" sz="1700" dirty="0" smtClean="0">
                <a:hlinkClick r:id="rId3"/>
              </a:rPr>
              <a:t>http</a:t>
            </a:r>
            <a:r>
              <a:rPr lang="en-US" sz="1700" dirty="0">
                <a:hlinkClick r:id="rId3"/>
              </a:rPr>
              <a:t>://</a:t>
            </a:r>
            <a:r>
              <a:rPr lang="en-US" sz="1700" dirty="0" smtClean="0">
                <a:hlinkClick r:id="rId3"/>
              </a:rPr>
              <a:t>www.microsoft.com/casestudies/Case_Study_Detail.aspx?CaseStudyID=4000008310</a:t>
            </a:r>
            <a:r>
              <a:rPr lang="en-US" sz="1700" dirty="0" smtClean="0"/>
              <a:t> </a:t>
            </a:r>
          </a:p>
          <a:p>
            <a:pPr lvl="1"/>
            <a:r>
              <a:rPr lang="en-US" sz="1800" dirty="0" smtClean="0"/>
              <a:t>Scalable </a:t>
            </a:r>
            <a:r>
              <a:rPr lang="en-US" sz="1800" dirty="0"/>
              <a:t>SQL: </a:t>
            </a:r>
            <a:r>
              <a:rPr lang="en-US" sz="1800" dirty="0">
                <a:hlinkClick r:id="rId4"/>
              </a:rPr>
              <a:t>http://</a:t>
            </a:r>
            <a:r>
              <a:rPr lang="en-US" sz="1800" dirty="0" smtClean="0">
                <a:hlinkClick r:id="rId4"/>
              </a:rPr>
              <a:t>cacm.acm.org/magazines/2011/6/108663-scalable-sql</a:t>
            </a:r>
            <a:endParaRPr lang="en-US" sz="1800" dirty="0" smtClean="0"/>
          </a:p>
          <a:p>
            <a:pPr lvl="1"/>
            <a:r>
              <a:rPr lang="en-US" sz="1800" dirty="0">
                <a:hlinkClick r:id="rId5"/>
              </a:rPr>
              <a:t>http://</a:t>
            </a:r>
            <a:r>
              <a:rPr lang="en-US" sz="1800" dirty="0" smtClean="0">
                <a:hlinkClick r:id="rId5"/>
              </a:rPr>
              <a:t>www.slideshare.net/MichaelRys/scaling-with-sql-server-and-sql-azure-federations</a:t>
            </a:r>
            <a:r>
              <a:rPr lang="en-US" sz="1800" dirty="0" smtClean="0"/>
              <a:t> </a:t>
            </a:r>
          </a:p>
          <a:p>
            <a:pPr>
              <a:lnSpc>
                <a:spcPct val="140000"/>
              </a:lnSpc>
            </a:pPr>
            <a:r>
              <a:rPr lang="en-US" sz="2400" dirty="0" err="1">
                <a:solidFill>
                  <a:schemeClr val="tx2"/>
                </a:solidFill>
              </a:rPr>
              <a:t>NoSQL</a:t>
            </a:r>
            <a:r>
              <a:rPr lang="en-US" sz="2400" dirty="0">
                <a:solidFill>
                  <a:schemeClr val="tx2"/>
                </a:solidFill>
              </a:rPr>
              <a:t> and the Windows Azure </a:t>
            </a:r>
            <a:r>
              <a:rPr lang="en-US" sz="2400" dirty="0" smtClean="0">
                <a:solidFill>
                  <a:schemeClr val="tx2"/>
                </a:solidFill>
              </a:rPr>
              <a:t>Platform</a:t>
            </a:r>
            <a:endParaRPr lang="en-US" sz="2400" dirty="0">
              <a:solidFill>
                <a:schemeClr val="tx2"/>
              </a:solidFill>
            </a:endParaRPr>
          </a:p>
          <a:p>
            <a:pPr lvl="1"/>
            <a:r>
              <a:rPr lang="en-US" sz="1800" dirty="0" smtClean="0"/>
              <a:t>Whitepaper: </a:t>
            </a:r>
            <a:r>
              <a:rPr lang="en-US" sz="1800" dirty="0"/>
              <a:t/>
            </a:r>
            <a:br>
              <a:rPr lang="en-US" sz="1800" dirty="0"/>
            </a:br>
            <a:r>
              <a:rPr lang="en-US" sz="1800" dirty="0" smtClean="0">
                <a:hlinkClick r:id="rId6"/>
              </a:rPr>
              <a:t>http</a:t>
            </a:r>
            <a:r>
              <a:rPr lang="en-US" sz="1800" dirty="0">
                <a:hlinkClick r:id="rId6"/>
              </a:rPr>
              <a:t>://</a:t>
            </a:r>
            <a:r>
              <a:rPr lang="en-US" sz="1800" dirty="0" smtClean="0">
                <a:hlinkClick r:id="rId6"/>
              </a:rPr>
              <a:t>download.microsoft.com/download/9/E/9/9E9F240D-0EB6-472E-B4DE-6D9FCBB505DD/Windows%20Azure%20No%20SQL%20White%20Paper.pdf</a:t>
            </a:r>
            <a:r>
              <a:rPr lang="en-US" sz="1800" dirty="0" smtClean="0"/>
              <a:t>  </a:t>
            </a:r>
          </a:p>
          <a:p>
            <a:pPr lvl="1"/>
            <a:r>
              <a:rPr lang="en-US" sz="1800" dirty="0" smtClean="0"/>
              <a:t>SQL Federation </a:t>
            </a:r>
            <a:r>
              <a:rPr lang="en-US" sz="1800" dirty="0"/>
              <a:t>blog: </a:t>
            </a:r>
            <a:r>
              <a:rPr lang="en-US" sz="1800" dirty="0" smtClean="0"/>
              <a:t/>
            </a:r>
            <a:br>
              <a:rPr lang="en-US" sz="1800" dirty="0" smtClean="0"/>
            </a:br>
            <a:r>
              <a:rPr lang="en-US" sz="1800" dirty="0" smtClean="0">
                <a:hlinkClick r:id="rId7"/>
              </a:rPr>
              <a:t>http</a:t>
            </a:r>
            <a:r>
              <a:rPr lang="en-US" sz="1800" dirty="0">
                <a:hlinkClick r:id="rId7"/>
              </a:rPr>
              <a:t>://</a:t>
            </a:r>
            <a:r>
              <a:rPr lang="en-US" sz="1800" dirty="0" smtClean="0">
                <a:hlinkClick r:id="rId7"/>
              </a:rPr>
              <a:t>blogs.msdn.com/b/cbiyikoglu/archive/2011/03/03/nosql-genes-in-sql-azure-federations.aspx</a:t>
            </a:r>
            <a:r>
              <a:rPr lang="en-US" sz="1800" dirty="0" smtClean="0"/>
              <a:t> </a:t>
            </a:r>
          </a:p>
          <a:p>
            <a:pPr>
              <a:lnSpc>
                <a:spcPct val="140000"/>
              </a:lnSpc>
            </a:pPr>
            <a:r>
              <a:rPr lang="en-US" sz="2400" dirty="0">
                <a:solidFill>
                  <a:schemeClr val="tx2"/>
                </a:solidFill>
              </a:rPr>
              <a:t>Contact </a:t>
            </a:r>
            <a:r>
              <a:rPr lang="en-US" sz="2400" dirty="0" smtClean="0">
                <a:solidFill>
                  <a:schemeClr val="tx2"/>
                </a:solidFill>
              </a:rPr>
              <a:t>me</a:t>
            </a:r>
            <a:endParaRPr lang="en-US" sz="2400" dirty="0">
              <a:solidFill>
                <a:schemeClr val="tx2"/>
              </a:solidFill>
            </a:endParaRPr>
          </a:p>
          <a:p>
            <a:pPr lvl="1"/>
            <a:r>
              <a:rPr lang="en-US" sz="1800" dirty="0" smtClean="0"/>
              <a:t>@</a:t>
            </a:r>
            <a:r>
              <a:rPr lang="en-US" sz="1800" dirty="0" err="1" smtClean="0"/>
              <a:t>SQLServerMike</a:t>
            </a:r>
            <a:endParaRPr lang="en-US" sz="1800" dirty="0" smtClean="0"/>
          </a:p>
          <a:p>
            <a:pPr lvl="1"/>
            <a:r>
              <a:rPr lang="en-US" sz="1800" dirty="0">
                <a:hlinkClick r:id="rId8"/>
              </a:rPr>
              <a:t>http://</a:t>
            </a:r>
            <a:r>
              <a:rPr lang="en-US" sz="1800" dirty="0" smtClean="0">
                <a:hlinkClick r:id="rId8"/>
              </a:rPr>
              <a:t>sqlblog.com/blogs/michael_rys/default.aspx</a:t>
            </a:r>
            <a:r>
              <a:rPr lang="en-US" sz="1800" dirty="0" smtClean="0"/>
              <a:t> </a:t>
            </a:r>
            <a:endParaRPr lang="en-US" sz="1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29620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54877362"/>
              </p:ext>
            </p:extLst>
          </p:nvPr>
        </p:nvGraphicFramePr>
        <p:xfrm>
          <a:off x="3276600" y="703473"/>
          <a:ext cx="1714500" cy="4165169"/>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cxnSp>
        <p:nvCxnSpPr>
          <p:cNvPr id="7" name="Straight Arrow Connector 6"/>
          <p:cNvCxnSpPr/>
          <p:nvPr/>
        </p:nvCxnSpPr>
        <p:spPr>
          <a:xfrm>
            <a:off x="2171700" y="1371600"/>
            <a:ext cx="838200" cy="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171700" y="1492681"/>
            <a:ext cx="838200" cy="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171700" y="2914650"/>
            <a:ext cx="838200" cy="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71700" y="4229100"/>
            <a:ext cx="838200" cy="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71700" y="2800350"/>
            <a:ext cx="838200" cy="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171700" y="4057650"/>
            <a:ext cx="838200" cy="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171700" y="2914650"/>
            <a:ext cx="876300" cy="971550"/>
          </a:xfrm>
          <a:prstGeom prst="straightConnector1">
            <a:avLst/>
          </a:prstGeom>
          <a:ln w="25400" cap="flat" cmpd="sn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400" y="1468100"/>
            <a:ext cx="1995056" cy="2893100"/>
          </a:xfrm>
          <a:prstGeom prst="rect">
            <a:avLst/>
          </a:prstGeom>
          <a:noFill/>
        </p:spPr>
        <p:txBody>
          <a:bodyPr wrap="square" rtlCol="0">
            <a:spAutoFit/>
          </a:bodyPr>
          <a:lstStyle/>
          <a:p>
            <a:r>
              <a:rPr lang="en-US" sz="1400" b="1" dirty="0" smtClean="0"/>
              <a:t>Attract Individual Consumers:</a:t>
            </a:r>
            <a:endParaRPr lang="en-US" sz="1400" b="1" dirty="0"/>
          </a:p>
          <a:p>
            <a:pPr marL="171450" indent="-171450">
              <a:buFontTx/>
              <a:buChar char="-"/>
            </a:pPr>
            <a:r>
              <a:rPr lang="en-US" sz="1400" b="1" dirty="0"/>
              <a:t>Provide </a:t>
            </a:r>
            <a:r>
              <a:rPr lang="en-US" sz="1400" b="1" dirty="0" smtClean="0"/>
              <a:t>interesting service</a:t>
            </a:r>
            <a:endParaRPr lang="en-US" sz="1400" b="1" dirty="0"/>
          </a:p>
          <a:p>
            <a:pPr marL="171450" indent="-171450">
              <a:buFontTx/>
              <a:buChar char="-"/>
            </a:pPr>
            <a:r>
              <a:rPr lang="en-US" sz="1400" b="1" dirty="0" smtClean="0"/>
              <a:t>Provide mobility</a:t>
            </a:r>
          </a:p>
          <a:p>
            <a:pPr marL="171450" indent="-171450">
              <a:buFontTx/>
              <a:buChar char="-"/>
            </a:pPr>
            <a:r>
              <a:rPr lang="en-US" sz="1400" b="1" dirty="0" smtClean="0"/>
              <a:t>Provide social</a:t>
            </a:r>
          </a:p>
          <a:p>
            <a:pPr marL="171450" indent="-171450">
              <a:buFontTx/>
              <a:buChar char="-"/>
            </a:pPr>
            <a:endParaRPr lang="en-US" sz="1400" b="1" dirty="0"/>
          </a:p>
          <a:p>
            <a:r>
              <a:rPr lang="en-US" sz="1400" b="1" dirty="0" smtClean="0"/>
              <a:t>Monetize Individual:</a:t>
            </a:r>
          </a:p>
          <a:p>
            <a:pPr marL="171450" indent="-171450">
              <a:buFontTx/>
              <a:buChar char="-"/>
            </a:pPr>
            <a:r>
              <a:rPr lang="en-US" sz="1400" b="1" dirty="0" smtClean="0"/>
              <a:t>Upsell service</a:t>
            </a:r>
          </a:p>
          <a:p>
            <a:pPr marL="628650" lvl="1" indent="-171450">
              <a:buFontTx/>
              <a:buChar char="-"/>
            </a:pPr>
            <a:r>
              <a:rPr lang="en-US" sz="1400" b="1" dirty="0" smtClean="0"/>
              <a:t>VIP</a:t>
            </a:r>
          </a:p>
          <a:p>
            <a:pPr marL="628650" lvl="1" indent="-171450">
              <a:buFontTx/>
              <a:buChar char="-"/>
            </a:pPr>
            <a:r>
              <a:rPr lang="en-US" sz="1400" b="1" dirty="0" smtClean="0"/>
              <a:t>Speed</a:t>
            </a:r>
          </a:p>
          <a:p>
            <a:pPr marL="628650" lvl="1" indent="-171450">
              <a:buFontTx/>
              <a:buChar char="-"/>
            </a:pPr>
            <a:r>
              <a:rPr lang="en-US" sz="1400" b="1" dirty="0" smtClean="0"/>
              <a:t>Extra Capabilities</a:t>
            </a:r>
            <a:endParaRPr lang="en-US" sz="1400" b="1" dirty="0"/>
          </a:p>
        </p:txBody>
      </p:sp>
      <p:cxnSp>
        <p:nvCxnSpPr>
          <p:cNvPr id="19" name="Straight Arrow Connector 18"/>
          <p:cNvCxnSpPr/>
          <p:nvPr/>
        </p:nvCxnSpPr>
        <p:spPr>
          <a:xfrm>
            <a:off x="5181600" y="1885950"/>
            <a:ext cx="1447800" cy="1755346"/>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181600" y="971550"/>
            <a:ext cx="1524000" cy="1885950"/>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190642" y="2410957"/>
            <a:ext cx="1514958" cy="931671"/>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190642" y="3200400"/>
            <a:ext cx="1438759" cy="457200"/>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181600" y="2857500"/>
            <a:ext cx="1524000" cy="800100"/>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181600" y="3342628"/>
            <a:ext cx="1524000" cy="314973"/>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5181600" y="3657600"/>
            <a:ext cx="1447800" cy="685800"/>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181600" y="2857500"/>
            <a:ext cx="1524000" cy="1600200"/>
          </a:xfrm>
          <a:prstGeom prst="straightConnector1">
            <a:avLst/>
          </a:prstGeom>
          <a:ln w="25400" cap="flat" cmpd="sng">
            <a:solidFill>
              <a:schemeClr val="tx2">
                <a:lumMod val="40000"/>
                <a:lumOff val="60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781800" y="2615624"/>
            <a:ext cx="2438400" cy="1169551"/>
          </a:xfrm>
          <a:prstGeom prst="rect">
            <a:avLst/>
          </a:prstGeom>
          <a:noFill/>
        </p:spPr>
        <p:txBody>
          <a:bodyPr wrap="square" rtlCol="0">
            <a:spAutoFit/>
          </a:bodyPr>
          <a:lstStyle/>
          <a:p>
            <a:r>
              <a:rPr lang="en-US" sz="1400" b="1" dirty="0" smtClean="0"/>
              <a:t>Monetize the Social:</a:t>
            </a:r>
          </a:p>
          <a:p>
            <a:pPr marL="171450" indent="-171450">
              <a:buFontTx/>
              <a:buChar char="-"/>
            </a:pPr>
            <a:r>
              <a:rPr lang="en-US" sz="1400" b="1" dirty="0" smtClean="0"/>
              <a:t>Improve individual experience</a:t>
            </a:r>
          </a:p>
          <a:p>
            <a:pPr marL="171450" indent="-171450">
              <a:buFontTx/>
              <a:buChar char="-"/>
            </a:pPr>
            <a:r>
              <a:rPr lang="en-US" sz="1400" b="1" dirty="0" smtClean="0"/>
              <a:t>Re-sell Aggregate Data (e.g., Advertisers)  </a:t>
            </a:r>
            <a:endParaRPr lang="en-US" sz="1400" dirty="0"/>
          </a:p>
        </p:txBody>
      </p:sp>
      <p:sp>
        <p:nvSpPr>
          <p:cNvPr id="6" name="Title 5"/>
          <p:cNvSpPr>
            <a:spLocks noGrp="1"/>
          </p:cNvSpPr>
          <p:nvPr>
            <p:ph type="title"/>
          </p:nvPr>
        </p:nvSpPr>
        <p:spPr>
          <a:xfrm>
            <a:off x="389436" y="171450"/>
            <a:ext cx="8640264" cy="495300"/>
          </a:xfrm>
        </p:spPr>
        <p:txBody>
          <a:bodyPr>
            <a:normAutofit fontScale="90000"/>
          </a:bodyPr>
          <a:lstStyle/>
          <a:p>
            <a:r>
              <a:rPr lang="en-US" sz="3600" dirty="0" smtClean="0"/>
              <a:t>The Web 2.0 Business Architecture</a:t>
            </a: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4414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16C344D5-8D29-4A6E-9AAE-F06D21976AA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par>
                          <p:cTn id="37" fill="hold">
                            <p:stCondLst>
                              <p:cond delay="0"/>
                            </p:stCondLst>
                            <p:childTnLst>
                              <p:par>
                                <p:cTn id="38" presetID="22" presetClass="entr" presetSubtype="2"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par>
                                <p:cTn id="41" presetID="22" presetClass="entr" presetSubtype="2"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par>
                                <p:cTn id="44" presetID="22" presetClass="entr" presetSubtype="2"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right)">
                                      <p:cBhvr>
                                        <p:cTn id="46" dur="500"/>
                                        <p:tgtEl>
                                          <p:spTgt spid="23"/>
                                        </p:tgtEl>
                                      </p:cBhvr>
                                    </p:animEffect>
                                  </p:childTnLst>
                                </p:cTn>
                              </p:par>
                              <p:par>
                                <p:cTn id="47" presetID="22" presetClass="entr" presetSubtype="2"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22" presetClass="entr" presetSubtype="2"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right)">
                                      <p:cBhvr>
                                        <p:cTn id="52" dur="500"/>
                                        <p:tgtEl>
                                          <p:spTgt spid="25"/>
                                        </p:tgtEl>
                                      </p:cBhvr>
                                    </p:animEffect>
                                  </p:childTnLst>
                                </p:cTn>
                              </p:par>
                              <p:par>
                                <p:cTn id="53" presetID="22" presetClass="entr" presetSubtype="2"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right)">
                                      <p:cBhvr>
                                        <p:cTn id="55" dur="500"/>
                                        <p:tgtEl>
                                          <p:spTgt spid="26"/>
                                        </p:tgtEl>
                                      </p:cBhvr>
                                    </p:animEffect>
                                  </p:childTnLst>
                                </p:cTn>
                              </p:par>
                              <p:par>
                                <p:cTn id="56" presetID="22" presetClass="entr" presetSubtype="2"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right)">
                                      <p:cBhvr>
                                        <p:cTn id="58" dur="500"/>
                                        <p:tgtEl>
                                          <p:spTgt spid="36"/>
                                        </p:tgtEl>
                                      </p:cBhvr>
                                    </p:animEffect>
                                  </p:childTnLst>
                                </p:cTn>
                              </p:par>
                              <p:par>
                                <p:cTn id="59" presetID="22" presetClass="entr" presetSubtype="2"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right)">
                                      <p:cBhvr>
                                        <p:cTn id="6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18" grpId="0"/>
      <p:bldP spid="45"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602164" cy="457049"/>
          </a:xfrm>
        </p:spPr>
        <p:txBody>
          <a:bodyPr>
            <a:noAutofit/>
          </a:bodyPr>
          <a:lstStyle/>
          <a:p>
            <a:r>
              <a:rPr lang="en-US" sz="3200" dirty="0" smtClean="0">
                <a:solidFill>
                  <a:schemeClr val="tx2"/>
                </a:solidFill>
              </a:rPr>
              <a:t>Social </a:t>
            </a:r>
            <a:r>
              <a:rPr lang="en-US" sz="3200" dirty="0" err="1" smtClean="0">
                <a:solidFill>
                  <a:schemeClr val="tx2"/>
                </a:solidFill>
              </a:rPr>
              <a:t>NetworkING</a:t>
            </a:r>
            <a:r>
              <a:rPr lang="en-US" sz="3200" dirty="0" smtClean="0">
                <a:solidFill>
                  <a:schemeClr val="tx2"/>
                </a:solidFill>
              </a:rPr>
              <a:t>: </a:t>
            </a:r>
            <a:r>
              <a:rPr lang="en-US" sz="3200" dirty="0">
                <a:solidFill>
                  <a:schemeClr val="tx2"/>
                </a:solidFill>
              </a:rPr>
              <a:t>the Business Problem</a:t>
            </a:r>
          </a:p>
        </p:txBody>
      </p:sp>
      <p:sp>
        <p:nvSpPr>
          <p:cNvPr id="3" name="Text Placeholder 2"/>
          <p:cNvSpPr>
            <a:spLocks noGrp="1"/>
          </p:cNvSpPr>
          <p:nvPr>
            <p:ph type="body" sz="quarter" idx="10"/>
          </p:nvPr>
        </p:nvSpPr>
        <p:spPr>
          <a:xfrm>
            <a:off x="381001" y="857250"/>
            <a:ext cx="5562599" cy="3714750"/>
          </a:xfrm>
        </p:spPr>
        <p:txBody>
          <a:bodyPr>
            <a:normAutofit/>
          </a:bodyPr>
          <a:lstStyle/>
          <a:p>
            <a:pPr lvl="0"/>
            <a:r>
              <a:rPr lang="en-US" sz="2800" dirty="0" smtClean="0">
                <a:solidFill>
                  <a:schemeClr val="tx2"/>
                </a:solidFill>
              </a:rPr>
              <a:t>100s of million of users</a:t>
            </a:r>
            <a:endParaRPr lang="en-US" sz="2800" dirty="0">
              <a:solidFill>
                <a:schemeClr val="tx2"/>
              </a:solidFill>
            </a:endParaRPr>
          </a:p>
          <a:p>
            <a:pPr lvl="1"/>
            <a:r>
              <a:rPr lang="en-US" sz="2400" dirty="0" smtClean="0"/>
              <a:t>10s of million of users concurrently</a:t>
            </a:r>
            <a:endParaRPr lang="en-US" sz="2400" dirty="0"/>
          </a:p>
          <a:p>
            <a:pPr lvl="0"/>
            <a:r>
              <a:rPr lang="en-US" sz="2800" dirty="0" smtClean="0">
                <a:solidFill>
                  <a:schemeClr val="tx2"/>
                </a:solidFill>
              </a:rPr>
              <a:t>Terabytes to petabytes </a:t>
            </a:r>
            <a:r>
              <a:rPr lang="en-US" sz="2800" dirty="0">
                <a:solidFill>
                  <a:schemeClr val="tx2"/>
                </a:solidFill>
              </a:rPr>
              <a:t>of data</a:t>
            </a:r>
          </a:p>
          <a:p>
            <a:pPr lvl="1"/>
            <a:r>
              <a:rPr lang="en-US" sz="2400" dirty="0" smtClean="0"/>
              <a:t>Structured and unstructured</a:t>
            </a:r>
            <a:endParaRPr lang="en-US" sz="2400" dirty="0"/>
          </a:p>
          <a:p>
            <a:pPr lvl="0"/>
            <a:r>
              <a:rPr lang="en-US" sz="2800" dirty="0" smtClean="0">
                <a:solidFill>
                  <a:schemeClr val="tx2"/>
                </a:solidFill>
              </a:rPr>
              <a:t>Required (eventual) data </a:t>
            </a:r>
            <a:r>
              <a:rPr lang="en-US" sz="2800" dirty="0">
                <a:solidFill>
                  <a:schemeClr val="tx2"/>
                </a:solidFill>
              </a:rPr>
              <a:t>consistency across </a:t>
            </a:r>
            <a:r>
              <a:rPr lang="en-US" sz="2800" dirty="0" smtClean="0">
                <a:solidFill>
                  <a:schemeClr val="tx2"/>
                </a:solidFill>
              </a:rPr>
              <a:t>users</a:t>
            </a:r>
            <a:endParaRPr lang="en-US" sz="2800" dirty="0">
              <a:solidFill>
                <a:schemeClr val="tx2"/>
              </a:solidFill>
            </a:endParaRPr>
          </a:p>
          <a:p>
            <a:pPr lvl="1"/>
            <a:r>
              <a:rPr lang="en-US" sz="2400" dirty="0"/>
              <a:t>E.g. show </a:t>
            </a:r>
            <a:r>
              <a:rPr lang="en-US" sz="2400" dirty="0" smtClean="0"/>
              <a:t>your updated </a:t>
            </a:r>
            <a:r>
              <a:rPr lang="en-US" sz="2400" dirty="0"/>
              <a:t>state in </a:t>
            </a:r>
            <a:r>
              <a:rPr lang="en-US" sz="2400" dirty="0" smtClean="0"/>
              <a:t>your friends’ profile pages</a:t>
            </a:r>
            <a:endParaRPr lang="en-US" sz="2400" dirty="0"/>
          </a:p>
        </p:txBody>
      </p:sp>
      <p:pic>
        <p:nvPicPr>
          <p:cNvPr id="6" name="Picture 2"/>
          <p:cNvPicPr>
            <a:picLocks noChangeAspect="1" noChangeArrowheads="1"/>
          </p:cNvPicPr>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87374" y="666750"/>
            <a:ext cx="1970851" cy="4197307"/>
          </a:xfrm>
          <a:prstGeom prst="rect">
            <a:avLst/>
          </a:prstGeom>
          <a:noFill/>
          <a:ln>
            <a:noFill/>
          </a:ln>
          <a:effectLs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8697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par>
                          <p:cTn id="21" fill="hold">
                            <p:stCondLst>
                              <p:cond delay="0"/>
                            </p:stCondLst>
                            <p:childTnLst>
                              <p:par>
                                <p:cTn id="22" presetID="2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tx2"/>
                </a:solidFill>
              </a:rPr>
              <a:t>Solution</a:t>
            </a:r>
            <a:endParaRPr lang="en-US" sz="3200" dirty="0">
              <a:solidFill>
                <a:schemeClr val="tx2"/>
              </a:solidFill>
            </a:endParaRPr>
          </a:p>
        </p:txBody>
      </p:sp>
      <p:sp>
        <p:nvSpPr>
          <p:cNvPr id="3" name="Text Placeholder 2"/>
          <p:cNvSpPr>
            <a:spLocks noGrp="1"/>
          </p:cNvSpPr>
          <p:nvPr>
            <p:ph type="body" sz="quarter" idx="10"/>
          </p:nvPr>
        </p:nvSpPr>
        <p:spPr>
          <a:xfrm>
            <a:off x="381000" y="666751"/>
            <a:ext cx="5638800" cy="4648200"/>
          </a:xfrm>
        </p:spPr>
        <p:txBody>
          <a:bodyPr/>
          <a:lstStyle/>
          <a:p>
            <a:r>
              <a:rPr lang="en-US" dirty="0" smtClean="0">
                <a:solidFill>
                  <a:schemeClr val="tx2"/>
                </a:solidFill>
              </a:rPr>
              <a:t>Shard/Partition user data </a:t>
            </a:r>
            <a:r>
              <a:rPr lang="en-US" dirty="0">
                <a:solidFill>
                  <a:schemeClr val="tx2"/>
                </a:solidFill>
              </a:rPr>
              <a:t>across </a:t>
            </a:r>
            <a:r>
              <a:rPr lang="en-US" dirty="0" smtClean="0">
                <a:solidFill>
                  <a:schemeClr val="tx2"/>
                </a:solidFill>
              </a:rPr>
              <a:t>hundreds </a:t>
            </a:r>
            <a:r>
              <a:rPr lang="en-US" dirty="0">
                <a:solidFill>
                  <a:schemeClr val="tx2"/>
                </a:solidFill>
              </a:rPr>
              <a:t>to </a:t>
            </a:r>
            <a:r>
              <a:rPr lang="en-US" dirty="0" smtClean="0">
                <a:solidFill>
                  <a:schemeClr val="tx2"/>
                </a:solidFill>
              </a:rPr>
              <a:t>thousands </a:t>
            </a:r>
            <a:r>
              <a:rPr lang="en-US" dirty="0">
                <a:solidFill>
                  <a:schemeClr val="tx2"/>
                </a:solidFill>
              </a:rPr>
              <a:t>of SQL Databases</a:t>
            </a:r>
          </a:p>
          <a:p>
            <a:pPr lvl="0"/>
            <a:r>
              <a:rPr lang="en-US" dirty="0" smtClean="0">
                <a:solidFill>
                  <a:schemeClr val="tx2"/>
                </a:solidFill>
              </a:rPr>
              <a:t>Propagate data changes from one DB to other DBs using reliable, </a:t>
            </a:r>
            <a:r>
              <a:rPr lang="en-US" dirty="0" err="1" smtClean="0">
                <a:solidFill>
                  <a:schemeClr val="tx2"/>
                </a:solidFill>
              </a:rPr>
              <a:t>async</a:t>
            </a:r>
            <a:r>
              <a:rPr lang="en-US" dirty="0" smtClean="0">
                <a:solidFill>
                  <a:schemeClr val="tx2"/>
                </a:solidFill>
              </a:rPr>
              <a:t> Message Service</a:t>
            </a:r>
          </a:p>
          <a:p>
            <a:pPr lvl="1"/>
            <a:r>
              <a:rPr lang="en-US" dirty="0" smtClean="0"/>
              <a:t>Managing routes from each DB to every other DB would be too complex</a:t>
            </a:r>
            <a:endParaRPr lang="en-US" dirty="0"/>
          </a:p>
          <a:p>
            <a:pPr lvl="1"/>
            <a:r>
              <a:rPr lang="en-US" dirty="0" smtClean="0"/>
              <a:t>Global Transactions would hinder scale and availability</a:t>
            </a:r>
          </a:p>
          <a:p>
            <a:r>
              <a:rPr lang="en-US" dirty="0" smtClean="0">
                <a:solidFill>
                  <a:schemeClr val="tx2"/>
                </a:solidFill>
              </a:rPr>
              <a:t>Provide a caching layer for performance</a:t>
            </a:r>
          </a:p>
          <a:p>
            <a:r>
              <a:rPr lang="en-US" dirty="0" smtClean="0">
                <a:solidFill>
                  <a:schemeClr val="tx2"/>
                </a:solidFill>
              </a:rPr>
              <a:t>And also used for</a:t>
            </a:r>
            <a:endParaRPr lang="en-US" dirty="0">
              <a:solidFill>
                <a:schemeClr val="tx2"/>
              </a:solidFill>
            </a:endParaRPr>
          </a:p>
          <a:p>
            <a:pPr lvl="2"/>
            <a:r>
              <a:rPr lang="en-US" sz="2000" dirty="0" smtClean="0"/>
              <a:t>Clean-up </a:t>
            </a:r>
            <a:r>
              <a:rPr lang="en-US" sz="2000" dirty="0"/>
              <a:t>state (e.g. on account close)</a:t>
            </a:r>
          </a:p>
          <a:p>
            <a:pPr lvl="2"/>
            <a:r>
              <a:rPr lang="en-US" sz="2000" dirty="0"/>
              <a:t>Deploy business logic (stored procedures)</a:t>
            </a:r>
          </a:p>
          <a:p>
            <a:pPr lvl="1"/>
            <a:endParaRPr lang="en-US" dirty="0" smtClean="0"/>
          </a:p>
          <a:p>
            <a:endParaRPr lang="en-US" dirty="0" smtClean="0"/>
          </a:p>
        </p:txBody>
      </p:sp>
      <p:pic>
        <p:nvPicPr>
          <p:cNvPr id="4" name="Picture 5" descr="C:\Users\mrys\AppData\Local\Microsoft\Windows\Temporary Internet Files\Content.IE5\QQ11NA2A\MC900295976[1].wmf"/>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39692" y="914400"/>
            <a:ext cx="2647108" cy="36385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1178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2642"/>
            <a:ext cx="8382000" cy="457049"/>
          </a:xfrm>
        </p:spPr>
        <p:txBody>
          <a:bodyPr>
            <a:noAutofit/>
          </a:bodyPr>
          <a:lstStyle/>
          <a:p>
            <a:r>
              <a:rPr lang="en-US" sz="3200" dirty="0" smtClean="0">
                <a:solidFill>
                  <a:schemeClr val="tx2"/>
                </a:solidFill>
              </a:rPr>
              <a:t>Example Architecture</a:t>
            </a:r>
            <a:endParaRPr lang="en-US" sz="3200" dirty="0">
              <a:solidFill>
                <a:schemeClr val="tx2"/>
              </a:solidFill>
            </a:endParaRPr>
          </a:p>
        </p:txBody>
      </p:sp>
      <p:sp>
        <p:nvSpPr>
          <p:cNvPr id="8" name="Rectangle 7"/>
          <p:cNvSpPr/>
          <p:nvPr/>
        </p:nvSpPr>
        <p:spPr bwMode="auto">
          <a:xfrm>
            <a:off x="6477000" y="971550"/>
            <a:ext cx="1371600" cy="325755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9" name="Rectangle 8"/>
          <p:cNvSpPr/>
          <p:nvPr/>
        </p:nvSpPr>
        <p:spPr bwMode="auto">
          <a:xfrm>
            <a:off x="228601" y="971550"/>
            <a:ext cx="5105400" cy="35433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11" name="Oval 10"/>
          <p:cNvSpPr/>
          <p:nvPr/>
        </p:nvSpPr>
        <p:spPr bwMode="auto">
          <a:xfrm>
            <a:off x="1981200" y="3373836"/>
            <a:ext cx="1295400" cy="1026714"/>
          </a:xfrm>
          <a:prstGeom prst="ellipse">
            <a:avLst/>
          </a:prstGeom>
          <a:gradFill>
            <a:gsLst>
              <a:gs pos="0">
                <a:schemeClr val="accent2">
                  <a:lumMod val="75000"/>
                </a:schemeClr>
              </a:gs>
              <a:gs pos="60000">
                <a:schemeClr val="accent1">
                  <a:shade val="95000"/>
                  <a:satMod val="150000"/>
                </a:schemeClr>
              </a:gs>
              <a:gs pos="100000">
                <a:schemeClr val="accent1">
                  <a:tint val="87000"/>
                  <a:satMod val="2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12" name="Oval 11"/>
          <p:cNvSpPr/>
          <p:nvPr/>
        </p:nvSpPr>
        <p:spPr bwMode="auto">
          <a:xfrm>
            <a:off x="381000" y="3373836"/>
            <a:ext cx="1295400" cy="1026714"/>
          </a:xfrm>
          <a:prstGeom prst="ellipse">
            <a:avLst/>
          </a:prstGeom>
          <a:gradFill>
            <a:gsLst>
              <a:gs pos="0">
                <a:schemeClr val="accent2">
                  <a:lumMod val="75000"/>
                </a:schemeClr>
              </a:gs>
              <a:gs pos="60000">
                <a:schemeClr val="accent1">
                  <a:shade val="95000"/>
                  <a:satMod val="150000"/>
                </a:schemeClr>
              </a:gs>
              <a:gs pos="100000">
                <a:schemeClr val="accent1">
                  <a:tint val="87000"/>
                  <a:satMod val="2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13" name="Oval 12"/>
          <p:cNvSpPr/>
          <p:nvPr/>
        </p:nvSpPr>
        <p:spPr bwMode="auto">
          <a:xfrm>
            <a:off x="381000" y="2173686"/>
            <a:ext cx="1295400" cy="1026714"/>
          </a:xfrm>
          <a:prstGeom prst="ellipse">
            <a:avLst/>
          </a:prstGeom>
          <a:gradFill>
            <a:gsLst>
              <a:gs pos="0">
                <a:schemeClr val="accent2">
                  <a:lumMod val="75000"/>
                </a:schemeClr>
              </a:gs>
              <a:gs pos="60000">
                <a:schemeClr val="accent1">
                  <a:shade val="95000"/>
                  <a:satMod val="150000"/>
                </a:schemeClr>
              </a:gs>
              <a:gs pos="100000">
                <a:schemeClr val="accent1">
                  <a:tint val="87000"/>
                  <a:satMod val="2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pic>
        <p:nvPicPr>
          <p:cNvPr id="19" name="Picture 23"/>
          <p:cNvPicPr>
            <a:picLocks noChangeAspect="1" noChangeArrowheads="1"/>
          </p:cNvPicPr>
          <p:nvPr/>
        </p:nvPicPr>
        <p:blipFill>
          <a:blip r:embed="rId3" cstate="print"/>
          <a:srcRect/>
          <a:stretch>
            <a:fillRect/>
          </a:stretch>
        </p:blipFill>
        <p:spPr bwMode="gray">
          <a:xfrm>
            <a:off x="670490" y="2335218"/>
            <a:ext cx="726510" cy="691889"/>
          </a:xfrm>
          <a:prstGeom prst="rect">
            <a:avLst/>
          </a:prstGeom>
          <a:noFill/>
          <a:ln w="9525" algn="ctr">
            <a:noFill/>
            <a:miter lim="800000"/>
            <a:headEnd/>
            <a:tailEnd/>
          </a:ln>
        </p:spPr>
      </p:pic>
      <p:pic>
        <p:nvPicPr>
          <p:cNvPr id="20" name="Picture 23"/>
          <p:cNvPicPr>
            <a:picLocks noChangeAspect="1" noChangeArrowheads="1"/>
          </p:cNvPicPr>
          <p:nvPr/>
        </p:nvPicPr>
        <p:blipFill>
          <a:blip r:embed="rId3" cstate="print"/>
          <a:srcRect/>
          <a:stretch>
            <a:fillRect/>
          </a:stretch>
        </p:blipFill>
        <p:spPr bwMode="gray">
          <a:xfrm>
            <a:off x="568890" y="1143001"/>
            <a:ext cx="726510" cy="691889"/>
          </a:xfrm>
          <a:prstGeom prst="rect">
            <a:avLst/>
          </a:prstGeom>
          <a:noFill/>
          <a:ln w="9525" algn="ctr">
            <a:noFill/>
            <a:miter lim="800000"/>
            <a:headEnd/>
            <a:tailEnd/>
          </a:ln>
        </p:spPr>
      </p:pic>
      <p:pic>
        <p:nvPicPr>
          <p:cNvPr id="21" name="Picture 23"/>
          <p:cNvPicPr>
            <a:picLocks noChangeAspect="1" noChangeArrowheads="1"/>
          </p:cNvPicPr>
          <p:nvPr/>
        </p:nvPicPr>
        <p:blipFill>
          <a:blip r:embed="rId3" cstate="print"/>
          <a:srcRect/>
          <a:stretch>
            <a:fillRect/>
          </a:stretch>
        </p:blipFill>
        <p:spPr bwMode="gray">
          <a:xfrm>
            <a:off x="2286000" y="1143002"/>
            <a:ext cx="726510" cy="691889"/>
          </a:xfrm>
          <a:prstGeom prst="rect">
            <a:avLst/>
          </a:prstGeom>
          <a:noFill/>
          <a:ln w="9525" algn="ctr">
            <a:noFill/>
            <a:miter lim="800000"/>
            <a:headEnd/>
            <a:tailEnd/>
          </a:ln>
        </p:spPr>
      </p:pic>
      <p:sp>
        <p:nvSpPr>
          <p:cNvPr id="23" name="TextBox 22"/>
          <p:cNvSpPr txBox="1"/>
          <p:nvPr/>
        </p:nvSpPr>
        <p:spPr>
          <a:xfrm>
            <a:off x="561324" y="1896687"/>
            <a:ext cx="734076" cy="276999"/>
          </a:xfrm>
          <a:prstGeom prst="rect">
            <a:avLst/>
          </a:prstGeom>
          <a:noFill/>
        </p:spPr>
        <p:txBody>
          <a:bodyPr wrap="square" lIns="0" tIns="0" rIns="0" bIns="0" rtlCol="0">
            <a:spAutoFit/>
          </a:bodyPr>
          <a:lstStyle/>
          <a:p>
            <a:r>
              <a:rPr lang="en-US" dirty="0" smtClean="0">
                <a:solidFill>
                  <a:schemeClr val="bg1"/>
                </a:solidFill>
              </a:rPr>
              <a:t>1-1000</a:t>
            </a:r>
          </a:p>
        </p:txBody>
      </p:sp>
      <p:sp>
        <p:nvSpPr>
          <p:cNvPr id="24" name="TextBox 23"/>
          <p:cNvSpPr txBox="1"/>
          <p:nvPr/>
        </p:nvSpPr>
        <p:spPr>
          <a:xfrm>
            <a:off x="2072710" y="1892042"/>
            <a:ext cx="1199276" cy="276999"/>
          </a:xfrm>
          <a:prstGeom prst="rect">
            <a:avLst/>
          </a:prstGeom>
          <a:noFill/>
        </p:spPr>
        <p:txBody>
          <a:bodyPr wrap="square" lIns="0" tIns="0" rIns="0" bIns="0" rtlCol="0">
            <a:spAutoFit/>
          </a:bodyPr>
          <a:lstStyle/>
          <a:p>
            <a:r>
              <a:rPr lang="en-US" dirty="0" smtClean="0">
                <a:solidFill>
                  <a:schemeClr val="bg1"/>
                </a:solidFill>
              </a:rPr>
              <a:t>3001-4000</a:t>
            </a:r>
          </a:p>
        </p:txBody>
      </p:sp>
      <p:sp>
        <p:nvSpPr>
          <p:cNvPr id="25" name="TextBox 24"/>
          <p:cNvSpPr txBox="1"/>
          <p:nvPr/>
        </p:nvSpPr>
        <p:spPr>
          <a:xfrm>
            <a:off x="477124" y="3096837"/>
            <a:ext cx="1199276" cy="276999"/>
          </a:xfrm>
          <a:prstGeom prst="rect">
            <a:avLst/>
          </a:prstGeom>
          <a:noFill/>
        </p:spPr>
        <p:txBody>
          <a:bodyPr wrap="square" lIns="0" tIns="0" rIns="0" bIns="0" rtlCol="0">
            <a:spAutoFit/>
          </a:bodyPr>
          <a:lstStyle/>
          <a:p>
            <a:r>
              <a:rPr lang="en-US" dirty="0" smtClean="0">
                <a:solidFill>
                  <a:schemeClr val="bg1"/>
                </a:solidFill>
              </a:rPr>
              <a:t>2001-3000</a:t>
            </a:r>
          </a:p>
        </p:txBody>
      </p:sp>
      <p:sp>
        <p:nvSpPr>
          <p:cNvPr id="26" name="TextBox 25"/>
          <p:cNvSpPr txBox="1"/>
          <p:nvPr/>
        </p:nvSpPr>
        <p:spPr>
          <a:xfrm>
            <a:off x="4071783" y="3333750"/>
            <a:ext cx="1199276" cy="276999"/>
          </a:xfrm>
          <a:prstGeom prst="rect">
            <a:avLst/>
          </a:prstGeom>
          <a:noFill/>
        </p:spPr>
        <p:txBody>
          <a:bodyPr wrap="square" lIns="0" tIns="0" rIns="0" bIns="0" rtlCol="0">
            <a:spAutoFit/>
          </a:bodyPr>
          <a:lstStyle/>
          <a:p>
            <a:r>
              <a:rPr lang="en-US" dirty="0" smtClean="0">
                <a:solidFill>
                  <a:schemeClr val="bg1"/>
                </a:solidFill>
              </a:rPr>
              <a:t>1001-2000</a:t>
            </a:r>
          </a:p>
        </p:txBody>
      </p:sp>
      <p:pic>
        <p:nvPicPr>
          <p:cNvPr id="27" name="Picture 23"/>
          <p:cNvPicPr>
            <a:picLocks noChangeAspect="1" noChangeArrowheads="1"/>
          </p:cNvPicPr>
          <p:nvPr/>
        </p:nvPicPr>
        <p:blipFill>
          <a:blip r:embed="rId3" cstate="print"/>
          <a:srcRect/>
          <a:stretch>
            <a:fillRect/>
          </a:stretch>
        </p:blipFill>
        <p:spPr bwMode="gray">
          <a:xfrm>
            <a:off x="670490" y="3535369"/>
            <a:ext cx="726510" cy="691889"/>
          </a:xfrm>
          <a:prstGeom prst="rect">
            <a:avLst/>
          </a:prstGeom>
          <a:noFill/>
          <a:ln w="9525" algn="ctr">
            <a:noFill/>
            <a:miter lim="800000"/>
            <a:headEnd/>
            <a:tailEnd/>
          </a:ln>
        </p:spPr>
      </p:pic>
      <p:pic>
        <p:nvPicPr>
          <p:cNvPr id="28" name="Picture 23"/>
          <p:cNvPicPr>
            <a:picLocks noChangeAspect="1" noChangeArrowheads="1"/>
          </p:cNvPicPr>
          <p:nvPr/>
        </p:nvPicPr>
        <p:blipFill>
          <a:blip r:embed="rId3" cstate="print"/>
          <a:srcRect/>
          <a:stretch>
            <a:fillRect/>
          </a:stretch>
        </p:blipFill>
        <p:spPr bwMode="gray">
          <a:xfrm>
            <a:off x="2270690" y="3535369"/>
            <a:ext cx="726510" cy="691889"/>
          </a:xfrm>
          <a:prstGeom prst="rect">
            <a:avLst/>
          </a:prstGeom>
          <a:noFill/>
          <a:ln w="9525" algn="ctr">
            <a:noFill/>
            <a:miter lim="800000"/>
            <a:headEnd/>
            <a:tailEnd/>
          </a:ln>
        </p:spPr>
      </p:pic>
      <p:sp>
        <p:nvSpPr>
          <p:cNvPr id="29" name="TextBox 28"/>
          <p:cNvSpPr txBox="1"/>
          <p:nvPr/>
        </p:nvSpPr>
        <p:spPr>
          <a:xfrm>
            <a:off x="457200" y="4296987"/>
            <a:ext cx="1199276" cy="276999"/>
          </a:xfrm>
          <a:prstGeom prst="rect">
            <a:avLst/>
          </a:prstGeom>
          <a:noFill/>
        </p:spPr>
        <p:txBody>
          <a:bodyPr wrap="square" lIns="0" tIns="0" rIns="0" bIns="0" rtlCol="0">
            <a:spAutoFit/>
          </a:bodyPr>
          <a:lstStyle/>
          <a:p>
            <a:r>
              <a:rPr lang="en-US" dirty="0" smtClean="0">
                <a:solidFill>
                  <a:schemeClr val="bg1"/>
                </a:solidFill>
              </a:rPr>
              <a:t>4001-5000</a:t>
            </a:r>
          </a:p>
        </p:txBody>
      </p:sp>
      <p:sp>
        <p:nvSpPr>
          <p:cNvPr id="30" name="TextBox 29"/>
          <p:cNvSpPr txBox="1"/>
          <p:nvPr/>
        </p:nvSpPr>
        <p:spPr>
          <a:xfrm>
            <a:off x="2057400" y="4296987"/>
            <a:ext cx="1275476" cy="276999"/>
          </a:xfrm>
          <a:prstGeom prst="rect">
            <a:avLst/>
          </a:prstGeom>
          <a:noFill/>
        </p:spPr>
        <p:txBody>
          <a:bodyPr wrap="square" lIns="0" tIns="0" rIns="0" bIns="0" rtlCol="0">
            <a:spAutoFit/>
          </a:bodyPr>
          <a:lstStyle/>
          <a:p>
            <a:r>
              <a:rPr lang="en-US" dirty="0" smtClean="0">
                <a:solidFill>
                  <a:schemeClr val="bg1"/>
                </a:solidFill>
              </a:rPr>
              <a:t>5001-6000</a:t>
            </a:r>
          </a:p>
        </p:txBody>
      </p:sp>
      <p:pic>
        <p:nvPicPr>
          <p:cNvPr id="31" name="Picture 80" descr="smallserver.gif"/>
          <p:cNvPicPr>
            <a:picLocks noChangeAspect="1" noChangeArrowheads="1"/>
          </p:cNvPicPr>
          <p:nvPr/>
        </p:nvPicPr>
        <p:blipFill>
          <a:blip r:embed="rId4" cstate="print"/>
          <a:srcRect/>
          <a:stretch>
            <a:fillRect/>
          </a:stretch>
        </p:blipFill>
        <p:spPr bwMode="auto">
          <a:xfrm>
            <a:off x="6810376" y="1200150"/>
            <a:ext cx="668655" cy="742950"/>
          </a:xfrm>
          <a:prstGeom prst="rect">
            <a:avLst/>
          </a:prstGeom>
          <a:noFill/>
        </p:spPr>
      </p:pic>
      <p:grpSp>
        <p:nvGrpSpPr>
          <p:cNvPr id="3" name="Group 31"/>
          <p:cNvGrpSpPr/>
          <p:nvPr/>
        </p:nvGrpSpPr>
        <p:grpSpPr>
          <a:xfrm>
            <a:off x="7467600" y="1962150"/>
            <a:ext cx="1512570" cy="1384995"/>
            <a:chOff x="6869430" y="2922584"/>
            <a:chExt cx="1512570" cy="1846660"/>
          </a:xfrm>
        </p:grpSpPr>
        <p:cxnSp>
          <p:nvCxnSpPr>
            <p:cNvPr id="33" name="Straight Arrow Connector 32"/>
            <p:cNvCxnSpPr/>
            <p:nvPr/>
          </p:nvCxnSpPr>
          <p:spPr>
            <a:xfrm rot="10800000">
              <a:off x="6869430" y="3886200"/>
              <a:ext cx="1512570" cy="1588"/>
            </a:xfrm>
            <a:prstGeom prst="straightConnector1">
              <a:avLst/>
            </a:prstGeom>
            <a:ln w="222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34200" y="2922584"/>
              <a:ext cx="1368965" cy="1846660"/>
            </a:xfrm>
            <a:prstGeom prst="rect">
              <a:avLst/>
            </a:prstGeom>
            <a:noFill/>
          </p:spPr>
          <p:txBody>
            <a:bodyPr wrap="none" lIns="0" tIns="0" rIns="0" bIns="0" rtlCol="0">
              <a:spAutoFit/>
            </a:bodyPr>
            <a:lstStyle/>
            <a:p>
              <a:r>
                <a:rPr lang="en-US" b="1" dirty="0" smtClean="0">
                  <a:solidFill>
                    <a:schemeClr val="bg2">
                      <a:lumMod val="10000"/>
                    </a:schemeClr>
                  </a:solidFill>
                </a:rPr>
                <a:t>I change</a:t>
              </a:r>
            </a:p>
            <a:p>
              <a:r>
                <a:rPr lang="en-US" b="1" dirty="0" smtClean="0">
                  <a:solidFill>
                    <a:schemeClr val="bg2">
                      <a:lumMod val="10000"/>
                    </a:schemeClr>
                  </a:solidFill>
                </a:rPr>
                <a:t> my status</a:t>
              </a:r>
            </a:p>
            <a:p>
              <a:endParaRPr lang="en-US" b="1" dirty="0" smtClean="0">
                <a:solidFill>
                  <a:schemeClr val="bg2">
                    <a:lumMod val="10000"/>
                  </a:schemeClr>
                </a:solidFill>
              </a:endParaRPr>
            </a:p>
            <a:p>
              <a:r>
                <a:rPr lang="en-US" b="1" dirty="0" err="1" smtClean="0">
                  <a:solidFill>
                    <a:schemeClr val="bg2">
                      <a:lumMod val="10000"/>
                    </a:schemeClr>
                  </a:solidFill>
                </a:rPr>
                <a:t>userId</a:t>
              </a:r>
              <a:r>
                <a:rPr lang="en-US" b="1" dirty="0" smtClean="0">
                  <a:solidFill>
                    <a:schemeClr val="bg2">
                      <a:lumMod val="10000"/>
                    </a:schemeClr>
                  </a:solidFill>
                </a:rPr>
                <a:t>=1024</a:t>
              </a:r>
            </a:p>
            <a:p>
              <a:endParaRPr lang="en-US" b="1" dirty="0" smtClean="0">
                <a:solidFill>
                  <a:schemeClr val="bg2">
                    <a:lumMod val="10000"/>
                  </a:schemeClr>
                </a:solidFill>
              </a:endParaRPr>
            </a:p>
          </p:txBody>
        </p:sp>
      </p:grpSp>
      <p:pic>
        <p:nvPicPr>
          <p:cNvPr id="35" name="Picture 80" descr="smallserver.gif"/>
          <p:cNvPicPr>
            <a:picLocks noChangeAspect="1" noChangeArrowheads="1"/>
          </p:cNvPicPr>
          <p:nvPr/>
        </p:nvPicPr>
        <p:blipFill>
          <a:blip r:embed="rId4" cstate="print"/>
          <a:srcRect/>
          <a:stretch>
            <a:fillRect/>
          </a:stretch>
        </p:blipFill>
        <p:spPr bwMode="auto">
          <a:xfrm>
            <a:off x="6781802" y="2171700"/>
            <a:ext cx="668655" cy="742950"/>
          </a:xfrm>
          <a:prstGeom prst="rect">
            <a:avLst/>
          </a:prstGeom>
          <a:noFill/>
        </p:spPr>
      </p:pic>
      <p:pic>
        <p:nvPicPr>
          <p:cNvPr id="36" name="Picture 80" descr="smallserver.gif"/>
          <p:cNvPicPr>
            <a:picLocks noChangeAspect="1" noChangeArrowheads="1"/>
          </p:cNvPicPr>
          <p:nvPr/>
        </p:nvPicPr>
        <p:blipFill>
          <a:blip r:embed="rId4" cstate="print"/>
          <a:srcRect/>
          <a:stretch>
            <a:fillRect/>
          </a:stretch>
        </p:blipFill>
        <p:spPr bwMode="auto">
          <a:xfrm>
            <a:off x="6781802" y="3257550"/>
            <a:ext cx="668655" cy="742950"/>
          </a:xfrm>
          <a:prstGeom prst="rect">
            <a:avLst/>
          </a:prstGeom>
          <a:noFill/>
        </p:spPr>
      </p:pic>
      <p:sp>
        <p:nvSpPr>
          <p:cNvPr id="37" name="TextBox 36"/>
          <p:cNvSpPr txBox="1"/>
          <p:nvPr/>
        </p:nvSpPr>
        <p:spPr>
          <a:xfrm>
            <a:off x="6705601" y="4286252"/>
            <a:ext cx="974819" cy="276999"/>
          </a:xfrm>
          <a:prstGeom prst="rect">
            <a:avLst/>
          </a:prstGeom>
          <a:noFill/>
        </p:spPr>
        <p:txBody>
          <a:bodyPr wrap="none" lIns="0" tIns="0" rIns="0" bIns="0" rtlCol="0">
            <a:spAutoFit/>
          </a:bodyPr>
          <a:lstStyle/>
          <a:p>
            <a:r>
              <a:rPr lang="en-US" b="1" dirty="0" smtClean="0">
                <a:solidFill>
                  <a:schemeClr val="bg1"/>
                </a:solidFill>
              </a:rPr>
              <a:t>Web Tier</a:t>
            </a:r>
          </a:p>
        </p:txBody>
      </p:sp>
      <p:sp>
        <p:nvSpPr>
          <p:cNvPr id="38" name="TextBox 37"/>
          <p:cNvSpPr txBox="1"/>
          <p:nvPr/>
        </p:nvSpPr>
        <p:spPr>
          <a:xfrm>
            <a:off x="1981200" y="4572002"/>
            <a:ext cx="987450" cy="276999"/>
          </a:xfrm>
          <a:prstGeom prst="rect">
            <a:avLst/>
          </a:prstGeom>
          <a:noFill/>
        </p:spPr>
        <p:txBody>
          <a:bodyPr wrap="none" lIns="0" tIns="0" rIns="0" bIns="0" rtlCol="0">
            <a:spAutoFit/>
          </a:bodyPr>
          <a:lstStyle/>
          <a:p>
            <a:r>
              <a:rPr lang="en-US" b="1" dirty="0" smtClean="0">
                <a:solidFill>
                  <a:schemeClr val="bg1"/>
                </a:solidFill>
              </a:rPr>
              <a:t>Data Tier</a:t>
            </a:r>
          </a:p>
        </p:txBody>
      </p:sp>
      <p:sp>
        <p:nvSpPr>
          <p:cNvPr id="41" name="Bevel 40"/>
          <p:cNvSpPr/>
          <p:nvPr/>
        </p:nvSpPr>
        <p:spPr bwMode="auto">
          <a:xfrm>
            <a:off x="1905001" y="2457450"/>
            <a:ext cx="1752600" cy="571500"/>
          </a:xfrm>
          <a:prstGeom prst="bevel">
            <a:avLst/>
          </a:prstGeom>
          <a:solidFill>
            <a:schemeClr val="accent3"/>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bg1"/>
                </a:solidFill>
                <a:effectLst>
                  <a:outerShdw blurRad="38100" dist="38100" dir="2700000" algn="tl">
                    <a:srgbClr val="000000">
                      <a:alpha val="43137"/>
                    </a:srgbClr>
                  </a:outerShdw>
                </a:effectLst>
              </a:rPr>
              <a:t>Service</a:t>
            </a:r>
          </a:p>
          <a:p>
            <a:pPr algn="ctr" defTabSz="914099"/>
            <a:r>
              <a:rPr lang="en-US" sz="2000" b="1" dirty="0" smtClean="0">
                <a:solidFill>
                  <a:schemeClr val="bg1"/>
                </a:solidFill>
                <a:effectLst>
                  <a:outerShdw blurRad="38100" dist="38100" dir="2700000" algn="tl">
                    <a:srgbClr val="000000">
                      <a:alpha val="43137"/>
                    </a:srgbClr>
                  </a:outerShdw>
                </a:effectLst>
              </a:rPr>
              <a:t>Dispatcher</a:t>
            </a:r>
          </a:p>
        </p:txBody>
      </p:sp>
      <p:cxnSp>
        <p:nvCxnSpPr>
          <p:cNvPr id="48" name="Straight Arrow Connector 47"/>
          <p:cNvCxnSpPr>
            <a:cxnSpLocks noChangeShapeType="1"/>
          </p:cNvCxnSpPr>
          <p:nvPr/>
        </p:nvCxnSpPr>
        <p:spPr bwMode="auto">
          <a:xfrm rot="10800000">
            <a:off x="1371600" y="2742008"/>
            <a:ext cx="609600" cy="1191"/>
          </a:xfrm>
          <a:prstGeom prst="straightConnector1">
            <a:avLst/>
          </a:prstGeom>
          <a:noFill/>
          <a:ln w="60325" algn="ctr">
            <a:solidFill>
              <a:srgbClr val="92D050"/>
            </a:solidFill>
            <a:round/>
            <a:headEnd/>
            <a:tailEnd type="arrow" w="med" len="med"/>
          </a:ln>
        </p:spPr>
      </p:cxnSp>
      <p:cxnSp>
        <p:nvCxnSpPr>
          <p:cNvPr id="49" name="Straight Arrow Connector 48"/>
          <p:cNvCxnSpPr>
            <a:cxnSpLocks noChangeShapeType="1"/>
          </p:cNvCxnSpPr>
          <p:nvPr/>
        </p:nvCxnSpPr>
        <p:spPr bwMode="auto">
          <a:xfrm rot="5400000">
            <a:off x="1476496" y="2886756"/>
            <a:ext cx="819710" cy="646902"/>
          </a:xfrm>
          <a:prstGeom prst="straightConnector1">
            <a:avLst/>
          </a:prstGeom>
          <a:noFill/>
          <a:ln w="60325" algn="ctr">
            <a:solidFill>
              <a:srgbClr val="92D050"/>
            </a:solidFill>
            <a:round/>
            <a:headEnd/>
            <a:tailEnd type="arrow" w="med" len="med"/>
          </a:ln>
        </p:spPr>
      </p:cxnSp>
      <p:cxnSp>
        <p:nvCxnSpPr>
          <p:cNvPr id="52" name="Straight Arrow Connector 51"/>
          <p:cNvCxnSpPr>
            <a:cxnSpLocks noChangeShapeType="1"/>
            <a:stCxn id="47" idx="2"/>
            <a:endCxn id="28" idx="0"/>
          </p:cNvCxnSpPr>
          <p:nvPr/>
        </p:nvCxnSpPr>
        <p:spPr bwMode="auto">
          <a:xfrm rot="16200000" flipH="1">
            <a:off x="2140089" y="3041512"/>
            <a:ext cx="677867" cy="309845"/>
          </a:xfrm>
          <a:prstGeom prst="straightConnector1">
            <a:avLst/>
          </a:prstGeom>
          <a:noFill/>
          <a:ln w="60325" algn="ctr">
            <a:solidFill>
              <a:srgbClr val="92D050"/>
            </a:solidFill>
            <a:round/>
            <a:headEnd/>
            <a:tailEnd type="arrow" w="med" len="med"/>
          </a:ln>
        </p:spPr>
      </p:cxnSp>
      <p:sp>
        <p:nvSpPr>
          <p:cNvPr id="63" name="Text Box 34"/>
          <p:cNvSpPr txBox="1">
            <a:spLocks noChangeArrowheads="1"/>
          </p:cNvSpPr>
          <p:nvPr/>
        </p:nvSpPr>
        <p:spPr bwMode="gray">
          <a:xfrm>
            <a:off x="1181100" y="2240957"/>
            <a:ext cx="1143000" cy="387798"/>
          </a:xfrm>
          <a:prstGeom prst="rect">
            <a:avLst/>
          </a:prstGeom>
          <a:noFill/>
          <a:ln w="9525" algn="ctr">
            <a:noFill/>
            <a:miter lim="800000"/>
            <a:headEnd/>
            <a:tailEnd/>
          </a:ln>
        </p:spPr>
        <p:txBody>
          <a:bodyPr lIns="0" tIns="0" rIns="0" bIns="0">
            <a:spAutoFit/>
          </a:bodyPr>
          <a:lstStyle/>
          <a:p>
            <a:pPr algn="ctr">
              <a:lnSpc>
                <a:spcPct val="90000"/>
              </a:lnSpc>
            </a:pPr>
            <a:r>
              <a:rPr lang="en-ZA" sz="1400" b="1" dirty="0" err="1" smtClean="0">
                <a:solidFill>
                  <a:schemeClr val="bg2">
                    <a:lumMod val="10000"/>
                  </a:schemeClr>
                </a:solidFill>
                <a:latin typeface="Arial" pitchFamily="34" charset="0"/>
                <a:cs typeface="Arial" pitchFamily="34" charset="0"/>
              </a:rPr>
              <a:t>Async</a:t>
            </a:r>
            <a:r>
              <a:rPr lang="en-ZA" sz="1400" b="1" dirty="0" smtClean="0">
                <a:solidFill>
                  <a:schemeClr val="bg2">
                    <a:lumMod val="10000"/>
                  </a:schemeClr>
                </a:solidFill>
                <a:latin typeface="Arial" pitchFamily="34" charset="0"/>
                <a:cs typeface="Arial" pitchFamily="34" charset="0"/>
              </a:rPr>
              <a:t/>
            </a:r>
            <a:br>
              <a:rPr lang="en-ZA" sz="1400" b="1" dirty="0" smtClean="0">
                <a:solidFill>
                  <a:schemeClr val="bg2">
                    <a:lumMod val="10000"/>
                  </a:schemeClr>
                </a:solidFill>
                <a:latin typeface="Arial" pitchFamily="34" charset="0"/>
                <a:cs typeface="Arial" pitchFamily="34" charset="0"/>
              </a:rPr>
            </a:br>
            <a:r>
              <a:rPr lang="en-ZA" sz="1400" b="1" dirty="0" smtClean="0">
                <a:solidFill>
                  <a:schemeClr val="bg2">
                    <a:lumMod val="10000"/>
                  </a:schemeClr>
                </a:solidFill>
                <a:latin typeface="Arial" pitchFamily="34" charset="0"/>
                <a:cs typeface="Arial" pitchFamily="34" charset="0"/>
              </a:rPr>
              <a:t>Message</a:t>
            </a:r>
            <a:endParaRPr lang="en-ZA" sz="1400" b="1" dirty="0">
              <a:solidFill>
                <a:schemeClr val="bg2">
                  <a:lumMod val="10000"/>
                </a:schemeClr>
              </a:solidFill>
              <a:latin typeface="Arial" pitchFamily="34" charset="0"/>
              <a:cs typeface="Arial" pitchFamily="34" charset="0"/>
            </a:endParaRPr>
          </a:p>
        </p:txBody>
      </p:sp>
      <p:sp>
        <p:nvSpPr>
          <p:cNvPr id="64" name="Text Box 34"/>
          <p:cNvSpPr txBox="1">
            <a:spLocks noChangeArrowheads="1"/>
          </p:cNvSpPr>
          <p:nvPr/>
        </p:nvSpPr>
        <p:spPr bwMode="gray">
          <a:xfrm>
            <a:off x="1600200" y="3082639"/>
            <a:ext cx="1143000" cy="387798"/>
          </a:xfrm>
          <a:prstGeom prst="rect">
            <a:avLst/>
          </a:prstGeom>
          <a:noFill/>
          <a:ln w="9525" algn="ctr">
            <a:noFill/>
            <a:miter lim="800000"/>
            <a:headEnd/>
            <a:tailEnd/>
          </a:ln>
        </p:spPr>
        <p:txBody>
          <a:bodyPr lIns="0" tIns="0" rIns="0" bIns="0">
            <a:spAutoFit/>
          </a:bodyPr>
          <a:lstStyle/>
          <a:p>
            <a:pPr algn="ctr">
              <a:lnSpc>
                <a:spcPct val="90000"/>
              </a:lnSpc>
            </a:pPr>
            <a:r>
              <a:rPr lang="en-ZA" sz="1400" b="1" dirty="0" err="1" smtClean="0">
                <a:solidFill>
                  <a:schemeClr val="bg2">
                    <a:lumMod val="10000"/>
                  </a:schemeClr>
                </a:solidFill>
                <a:latin typeface="Arial" pitchFamily="34" charset="0"/>
                <a:cs typeface="Arial" pitchFamily="34" charset="0"/>
              </a:rPr>
              <a:t>Async</a:t>
            </a:r>
            <a:r>
              <a:rPr lang="en-ZA" sz="1400" b="1" dirty="0" smtClean="0">
                <a:solidFill>
                  <a:schemeClr val="bg2">
                    <a:lumMod val="10000"/>
                  </a:schemeClr>
                </a:solidFill>
                <a:latin typeface="Arial" pitchFamily="34" charset="0"/>
                <a:cs typeface="Arial" pitchFamily="34" charset="0"/>
              </a:rPr>
              <a:t/>
            </a:r>
            <a:br>
              <a:rPr lang="en-ZA" sz="1400" b="1" dirty="0" smtClean="0">
                <a:solidFill>
                  <a:schemeClr val="bg2">
                    <a:lumMod val="10000"/>
                  </a:schemeClr>
                </a:solidFill>
                <a:latin typeface="Arial" pitchFamily="34" charset="0"/>
                <a:cs typeface="Arial" pitchFamily="34" charset="0"/>
              </a:rPr>
            </a:br>
            <a:r>
              <a:rPr lang="en-ZA" sz="1400" b="1" dirty="0" smtClean="0">
                <a:solidFill>
                  <a:schemeClr val="bg2">
                    <a:lumMod val="10000"/>
                  </a:schemeClr>
                </a:solidFill>
                <a:latin typeface="Arial" pitchFamily="34" charset="0"/>
                <a:cs typeface="Arial" pitchFamily="34" charset="0"/>
              </a:rPr>
              <a:t>Message</a:t>
            </a:r>
            <a:endParaRPr lang="en-ZA" sz="1400" b="1" dirty="0">
              <a:solidFill>
                <a:schemeClr val="bg2">
                  <a:lumMod val="10000"/>
                </a:schemeClr>
              </a:solidFill>
              <a:latin typeface="Arial" pitchFamily="34" charset="0"/>
              <a:cs typeface="Arial" pitchFamily="34" charset="0"/>
            </a:endParaRPr>
          </a:p>
        </p:txBody>
      </p:sp>
      <p:sp>
        <p:nvSpPr>
          <p:cNvPr id="47" name="Rounded Rectangle 46"/>
          <p:cNvSpPr/>
          <p:nvPr/>
        </p:nvSpPr>
        <p:spPr bwMode="auto">
          <a:xfrm>
            <a:off x="1981200" y="2628900"/>
            <a:ext cx="685800" cy="228600"/>
          </a:xfrm>
          <a:prstGeom prst="roundRect">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effectLst>
                  <a:outerShdw blurRad="38100" dist="38100" dir="2700000" algn="tl">
                    <a:srgbClr val="000000">
                      <a:alpha val="43137"/>
                    </a:srgbClr>
                  </a:outerShdw>
                </a:effectLst>
              </a:rPr>
              <a:t>TX2</a:t>
            </a:r>
          </a:p>
        </p:txBody>
      </p:sp>
      <p:sp>
        <p:nvSpPr>
          <p:cNvPr id="69" name="Oval 68"/>
          <p:cNvSpPr/>
          <p:nvPr/>
        </p:nvSpPr>
        <p:spPr bwMode="auto">
          <a:xfrm>
            <a:off x="3962400" y="2114550"/>
            <a:ext cx="1295400" cy="1144986"/>
          </a:xfrm>
          <a:prstGeom prst="ellipse">
            <a:avLst/>
          </a:prstGeom>
          <a:gradFill>
            <a:gsLst>
              <a:gs pos="0">
                <a:schemeClr val="accent5"/>
              </a:gs>
              <a:gs pos="60000">
                <a:schemeClr val="accent1">
                  <a:shade val="95000"/>
                  <a:satMod val="150000"/>
                </a:schemeClr>
              </a:gs>
              <a:gs pos="100000">
                <a:schemeClr val="accent1">
                  <a:tint val="87000"/>
                  <a:satMod val="2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cxnSp>
        <p:nvCxnSpPr>
          <p:cNvPr id="70" name="Straight Arrow Connector 69"/>
          <p:cNvCxnSpPr/>
          <p:nvPr/>
        </p:nvCxnSpPr>
        <p:spPr>
          <a:xfrm rot="10800000">
            <a:off x="5034676" y="2681164"/>
            <a:ext cx="1670924" cy="4889"/>
          </a:xfrm>
          <a:prstGeom prst="straightConnector1">
            <a:avLst/>
          </a:prstGeom>
          <a:ln w="222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021342" y="2030541"/>
            <a:ext cx="1427378" cy="553998"/>
          </a:xfrm>
          <a:prstGeom prst="rect">
            <a:avLst/>
          </a:prstGeom>
          <a:noFill/>
        </p:spPr>
        <p:txBody>
          <a:bodyPr wrap="none" lIns="0" tIns="0" rIns="0" bIns="0" rtlCol="0">
            <a:spAutoFit/>
          </a:bodyPr>
          <a:lstStyle/>
          <a:p>
            <a:r>
              <a:rPr lang="en-US" b="1" dirty="0" smtClean="0">
                <a:solidFill>
                  <a:schemeClr val="bg2">
                    <a:lumMod val="10000"/>
                  </a:schemeClr>
                </a:solidFill>
              </a:rPr>
              <a:t>My DB</a:t>
            </a:r>
          </a:p>
          <a:p>
            <a:r>
              <a:rPr lang="en-US" b="1" dirty="0" smtClean="0">
                <a:solidFill>
                  <a:schemeClr val="bg2">
                    <a:lumMod val="10000"/>
                  </a:schemeClr>
                </a:solidFill>
              </a:rPr>
              <a:t>gets updated</a:t>
            </a:r>
          </a:p>
        </p:txBody>
      </p:sp>
      <p:pic>
        <p:nvPicPr>
          <p:cNvPr id="22" name="Picture 23"/>
          <p:cNvPicPr>
            <a:picLocks noChangeAspect="1" noChangeArrowheads="1"/>
          </p:cNvPicPr>
          <p:nvPr/>
        </p:nvPicPr>
        <p:blipFill>
          <a:blip r:embed="rId3" cstate="print"/>
          <a:srcRect/>
          <a:stretch>
            <a:fillRect/>
          </a:stretch>
        </p:blipFill>
        <p:spPr bwMode="gray">
          <a:xfrm>
            <a:off x="4308166" y="2335218"/>
            <a:ext cx="726510" cy="691889"/>
          </a:xfrm>
          <a:prstGeom prst="rect">
            <a:avLst/>
          </a:prstGeom>
          <a:noFill/>
          <a:ln w="9525" algn="ctr">
            <a:noFill/>
            <a:miter lim="800000"/>
            <a:headEnd/>
            <a:tailEnd/>
          </a:ln>
        </p:spPr>
      </p:pic>
      <p:sp>
        <p:nvSpPr>
          <p:cNvPr id="61" name="Rounded Rectangle 60"/>
          <p:cNvSpPr/>
          <p:nvPr/>
        </p:nvSpPr>
        <p:spPr bwMode="auto">
          <a:xfrm>
            <a:off x="3962400" y="2571750"/>
            <a:ext cx="685800" cy="228600"/>
          </a:xfrm>
          <a:prstGeom prst="roundRect">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effectLst>
                  <a:outerShdw blurRad="38100" dist="38100" dir="2700000" algn="tl">
                    <a:srgbClr val="000000">
                      <a:alpha val="43137"/>
                    </a:srgbClr>
                  </a:outerShdw>
                </a:effectLst>
              </a:rPr>
              <a:t>TX1</a:t>
            </a:r>
          </a:p>
        </p:txBody>
      </p:sp>
      <p:cxnSp>
        <p:nvCxnSpPr>
          <p:cNvPr id="66" name="Straight Arrow Connector 65"/>
          <p:cNvCxnSpPr>
            <a:cxnSpLocks noChangeShapeType="1"/>
          </p:cNvCxnSpPr>
          <p:nvPr/>
        </p:nvCxnSpPr>
        <p:spPr bwMode="auto">
          <a:xfrm rot="10800000">
            <a:off x="3429000" y="2686050"/>
            <a:ext cx="609600" cy="1191"/>
          </a:xfrm>
          <a:prstGeom prst="straightConnector1">
            <a:avLst/>
          </a:prstGeom>
          <a:noFill/>
          <a:ln w="60325" algn="ctr">
            <a:solidFill>
              <a:srgbClr val="92D050"/>
            </a:solidFill>
            <a:round/>
            <a:headEnd/>
            <a:tailEnd type="arrow" w="med" len="med"/>
          </a:ln>
        </p:spPr>
      </p:cxnSp>
      <p:sp>
        <p:nvSpPr>
          <p:cNvPr id="68" name="Text Box 34"/>
          <p:cNvSpPr txBox="1">
            <a:spLocks noChangeArrowheads="1"/>
          </p:cNvSpPr>
          <p:nvPr/>
        </p:nvSpPr>
        <p:spPr bwMode="gray">
          <a:xfrm>
            <a:off x="3200401" y="2800351"/>
            <a:ext cx="1143000" cy="387798"/>
          </a:xfrm>
          <a:prstGeom prst="rect">
            <a:avLst/>
          </a:prstGeom>
          <a:noFill/>
          <a:ln w="9525" algn="ctr">
            <a:noFill/>
            <a:miter lim="800000"/>
            <a:headEnd/>
            <a:tailEnd/>
          </a:ln>
        </p:spPr>
        <p:txBody>
          <a:bodyPr lIns="0" tIns="0" rIns="0" bIns="0">
            <a:spAutoFit/>
          </a:bodyPr>
          <a:lstStyle/>
          <a:p>
            <a:pPr algn="ctr">
              <a:lnSpc>
                <a:spcPct val="90000"/>
              </a:lnSpc>
            </a:pPr>
            <a:r>
              <a:rPr lang="en-ZA" sz="1400" b="1" dirty="0" err="1" smtClean="0">
                <a:solidFill>
                  <a:schemeClr val="bg2">
                    <a:lumMod val="10000"/>
                  </a:schemeClr>
                </a:solidFill>
                <a:latin typeface="Arial" pitchFamily="34" charset="0"/>
                <a:cs typeface="Arial" pitchFamily="34" charset="0"/>
              </a:rPr>
              <a:t>Async</a:t>
            </a:r>
            <a:r>
              <a:rPr lang="en-ZA" sz="1400" b="1" dirty="0" smtClean="0">
                <a:solidFill>
                  <a:schemeClr val="bg2">
                    <a:lumMod val="10000"/>
                  </a:schemeClr>
                </a:solidFill>
                <a:latin typeface="Arial" pitchFamily="34" charset="0"/>
                <a:cs typeface="Arial" pitchFamily="34" charset="0"/>
              </a:rPr>
              <a:t/>
            </a:r>
            <a:br>
              <a:rPr lang="en-ZA" sz="1400" b="1" dirty="0" smtClean="0">
                <a:solidFill>
                  <a:schemeClr val="bg2">
                    <a:lumMod val="10000"/>
                  </a:schemeClr>
                </a:solidFill>
                <a:latin typeface="Arial" pitchFamily="34" charset="0"/>
                <a:cs typeface="Arial" pitchFamily="34" charset="0"/>
              </a:rPr>
            </a:br>
            <a:r>
              <a:rPr lang="en-ZA" sz="1400" b="1" dirty="0" smtClean="0">
                <a:solidFill>
                  <a:schemeClr val="bg2">
                    <a:lumMod val="10000"/>
                  </a:schemeClr>
                </a:solidFill>
                <a:latin typeface="Arial" pitchFamily="34" charset="0"/>
                <a:cs typeface="Arial" pitchFamily="34" charset="0"/>
              </a:rPr>
              <a:t>Message</a:t>
            </a:r>
            <a:endParaRPr lang="en-ZA" sz="1400" b="1" dirty="0">
              <a:solidFill>
                <a:schemeClr val="bg2">
                  <a:lumMod val="10000"/>
                </a:schemeClr>
              </a:solidFill>
              <a:latin typeface="Arial" pitchFamily="34" charset="0"/>
              <a:cs typeface="Arial" pitchFamily="34" charset="0"/>
            </a:endParaRPr>
          </a:p>
        </p:txBody>
      </p:sp>
      <p:sp>
        <p:nvSpPr>
          <p:cNvPr id="82" name="Rounded Rectangle 81"/>
          <p:cNvSpPr/>
          <p:nvPr/>
        </p:nvSpPr>
        <p:spPr bwMode="auto">
          <a:xfrm>
            <a:off x="762000" y="2628900"/>
            <a:ext cx="685800" cy="228600"/>
          </a:xfrm>
          <a:prstGeom prst="roundRect">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effectLst>
                  <a:outerShdw blurRad="38100" dist="38100" dir="2700000" algn="tl">
                    <a:srgbClr val="000000">
                      <a:alpha val="43137"/>
                    </a:srgbClr>
                  </a:outerShdw>
                </a:effectLst>
              </a:rPr>
              <a:t>TX3</a:t>
            </a:r>
          </a:p>
        </p:txBody>
      </p:sp>
      <p:sp>
        <p:nvSpPr>
          <p:cNvPr id="83" name="Rounded Rectangle 82"/>
          <p:cNvSpPr/>
          <p:nvPr/>
        </p:nvSpPr>
        <p:spPr bwMode="auto">
          <a:xfrm>
            <a:off x="914400" y="3714750"/>
            <a:ext cx="685800" cy="228600"/>
          </a:xfrm>
          <a:prstGeom prst="roundRect">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effectLst>
                  <a:outerShdw blurRad="38100" dist="38100" dir="2700000" algn="tl">
                    <a:srgbClr val="000000">
                      <a:alpha val="43137"/>
                    </a:srgbClr>
                  </a:outerShdw>
                </a:effectLst>
              </a:rPr>
              <a:t>TX4</a:t>
            </a:r>
          </a:p>
        </p:txBody>
      </p:sp>
      <p:sp>
        <p:nvSpPr>
          <p:cNvPr id="84" name="Rounded Rectangle 83"/>
          <p:cNvSpPr/>
          <p:nvPr/>
        </p:nvSpPr>
        <p:spPr bwMode="auto">
          <a:xfrm>
            <a:off x="2438400" y="3714750"/>
            <a:ext cx="685800" cy="228600"/>
          </a:xfrm>
          <a:prstGeom prst="roundRect">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effectLst>
                  <a:outerShdw blurRad="38100" dist="38100" dir="2700000" algn="tl">
                    <a:srgbClr val="000000">
                      <a:alpha val="43137"/>
                    </a:srgbClr>
                  </a:outerShdw>
                </a:effectLst>
              </a:rPr>
              <a:t>TX5</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2802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right)">
                                      <p:cBhvr>
                                        <p:cTn id="12" dur="500"/>
                                        <p:tgtEl>
                                          <p:spTgt spid="70"/>
                                        </p:tgtEl>
                                      </p:cBhvr>
                                    </p:animEffect>
                                  </p:childTnLst>
                                </p:cTn>
                              </p:par>
                              <p:par>
                                <p:cTn id="13" presetID="1"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down)">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right)">
                                      <p:cBhvr>
                                        <p:cTn id="23" dur="500"/>
                                        <p:tgtEl>
                                          <p:spTgt spid="61"/>
                                        </p:tgtEl>
                                      </p:cBhvr>
                                    </p:animEffec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right)">
                                      <p:cBhvr>
                                        <p:cTn id="27" dur="500"/>
                                        <p:tgtEl>
                                          <p:spTgt spid="66"/>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down)">
                                      <p:cBhvr>
                                        <p:cTn id="34" dur="500"/>
                                        <p:tgtEl>
                                          <p:spTgt spid="47"/>
                                        </p:tgtEl>
                                      </p:cBhvr>
                                    </p:animEffect>
                                  </p:childTnLst>
                                </p:cTn>
                              </p:par>
                              <p:par>
                                <p:cTn id="35" presetID="22" presetClass="entr" presetSubtype="4"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down)">
                                      <p:cBhvr>
                                        <p:cTn id="37" dur="500"/>
                                        <p:tgtEl>
                                          <p:spTgt spid="4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down)">
                                      <p:cBhvr>
                                        <p:cTn id="40" dur="500"/>
                                        <p:tgtEl>
                                          <p:spTgt spid="63"/>
                                        </p:tgtEl>
                                      </p:cBhvr>
                                    </p:animEffect>
                                  </p:childTnLst>
                                </p:cTn>
                              </p:par>
                              <p:par>
                                <p:cTn id="41" presetID="22" presetClass="entr" presetSubtype="4"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00"/>
                                        <p:tgtEl>
                                          <p:spTgt spid="64"/>
                                        </p:tgtEl>
                                      </p:cBhvr>
                                    </p:animEffect>
                                  </p:childTnLst>
                                </p:cTn>
                              </p:par>
                              <p:par>
                                <p:cTn id="47" presetID="22" presetClass="entr" presetSubtype="4"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500"/>
                                        <p:tgtEl>
                                          <p:spTgt spid="5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82">
                                            <p:bg/>
                                          </p:spTgt>
                                        </p:tgtEl>
                                        <p:attrNameLst>
                                          <p:attrName>style.visibility</p:attrName>
                                        </p:attrNameLst>
                                      </p:cBhvr>
                                      <p:to>
                                        <p:strVal val="visible"/>
                                      </p:to>
                                    </p:set>
                                    <p:animEffect transition="in" filter="wipe(down)">
                                      <p:cBhvr>
                                        <p:cTn id="63" dur="500"/>
                                        <p:tgtEl>
                                          <p:spTgt spid="82">
                                            <p:bg/>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2">
                                            <p:txEl>
                                              <p:pRg st="0" end="0"/>
                                            </p:txEl>
                                          </p:spTgt>
                                        </p:tgtEl>
                                        <p:attrNameLst>
                                          <p:attrName>style.visibility</p:attrName>
                                        </p:attrNameLst>
                                      </p:cBhvr>
                                      <p:to>
                                        <p:strVal val="visible"/>
                                      </p:to>
                                    </p:set>
                                    <p:animEffect transition="in" filter="wipe(down)">
                                      <p:cBhvr>
                                        <p:cTn id="66" dur="500"/>
                                        <p:tgtEl>
                                          <p:spTgt spid="82">
                                            <p:txEl>
                                              <p:pRg st="0" end="0"/>
                                            </p:txEl>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3">
                                            <p:bg/>
                                          </p:spTgt>
                                        </p:tgtEl>
                                        <p:attrNameLst>
                                          <p:attrName>style.visibility</p:attrName>
                                        </p:attrNameLst>
                                      </p:cBhvr>
                                      <p:to>
                                        <p:strVal val="visible"/>
                                      </p:to>
                                    </p:set>
                                    <p:animEffect transition="in" filter="wipe(down)">
                                      <p:cBhvr>
                                        <p:cTn id="69" dur="500"/>
                                        <p:tgtEl>
                                          <p:spTgt spid="83">
                                            <p:bg/>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83">
                                            <p:txEl>
                                              <p:pRg st="0" end="0"/>
                                            </p:txEl>
                                          </p:spTgt>
                                        </p:tgtEl>
                                        <p:attrNameLst>
                                          <p:attrName>style.visibility</p:attrName>
                                        </p:attrNameLst>
                                      </p:cBhvr>
                                      <p:to>
                                        <p:strVal val="visible"/>
                                      </p:to>
                                    </p:set>
                                    <p:animEffect transition="in" filter="wipe(down)">
                                      <p:cBhvr>
                                        <p:cTn id="72" dur="500"/>
                                        <p:tgtEl>
                                          <p:spTgt spid="83">
                                            <p:txEl>
                                              <p:pRg st="0" end="0"/>
                                            </p:txEl>
                                          </p:spTgt>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84">
                                            <p:bg/>
                                          </p:spTgt>
                                        </p:tgtEl>
                                        <p:attrNameLst>
                                          <p:attrName>style.visibility</p:attrName>
                                        </p:attrNameLst>
                                      </p:cBhvr>
                                      <p:to>
                                        <p:strVal val="visible"/>
                                      </p:to>
                                    </p:set>
                                    <p:animEffect transition="in" filter="wipe(down)">
                                      <p:cBhvr>
                                        <p:cTn id="75" dur="500"/>
                                        <p:tgtEl>
                                          <p:spTgt spid="84">
                                            <p:bg/>
                                          </p:spTgt>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84">
                                            <p:txEl>
                                              <p:pRg st="0" end="0"/>
                                            </p:txEl>
                                          </p:spTgt>
                                        </p:tgtEl>
                                        <p:attrNameLst>
                                          <p:attrName>style.visibility</p:attrName>
                                        </p:attrNameLst>
                                      </p:cBhvr>
                                      <p:to>
                                        <p:strVal val="visible"/>
                                      </p:to>
                                    </p:set>
                                    <p:animEffect transition="in" filter="wipe(down)">
                                      <p:cBhvr>
                                        <p:cTn id="78" dur="500"/>
                                        <p:tgtEl>
                                          <p:spTgt spid="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63" grpId="0"/>
      <p:bldP spid="64" grpId="0"/>
      <p:bldP spid="47" grpId="0" animBg="1"/>
      <p:bldP spid="68" grpId="0"/>
      <p:bldP spid="82" grpId="0" build="allAtOnce" animBg="1"/>
      <p:bldP spid="83" grpId="0" build="allAtOnce" animBg="1"/>
      <p:bldP spid="84" grpId="0" build="allAtOnce"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754564" cy="914096"/>
          </a:xfrm>
        </p:spPr>
        <p:txBody>
          <a:bodyPr>
            <a:noAutofit/>
          </a:bodyPr>
          <a:lstStyle/>
          <a:p>
            <a:r>
              <a:rPr lang="en-US" sz="2600" dirty="0" smtClean="0">
                <a:solidFill>
                  <a:schemeClr val="tx2"/>
                </a:solidFill>
              </a:rPr>
              <a:t>Many LARGE SCALE customers using similar patterns</a:t>
            </a:r>
            <a:endParaRPr lang="en-US" sz="2600" dirty="0">
              <a:solidFill>
                <a:schemeClr val="tx2"/>
              </a:solidFill>
            </a:endParaRPr>
          </a:p>
        </p:txBody>
      </p:sp>
      <p:sp>
        <p:nvSpPr>
          <p:cNvPr id="3" name="Text Placeholder 2"/>
          <p:cNvSpPr>
            <a:spLocks noGrp="1"/>
          </p:cNvSpPr>
          <p:nvPr>
            <p:ph type="body" sz="quarter" idx="10"/>
          </p:nvPr>
        </p:nvSpPr>
        <p:spPr>
          <a:xfrm>
            <a:off x="381000" y="895350"/>
            <a:ext cx="8382000" cy="3962400"/>
          </a:xfrm>
        </p:spPr>
        <p:txBody>
          <a:bodyPr>
            <a:normAutofit/>
          </a:bodyPr>
          <a:lstStyle/>
          <a:p>
            <a:pPr lvl="0"/>
            <a:r>
              <a:rPr lang="en-US" dirty="0" smtClean="0">
                <a:solidFill>
                  <a:schemeClr val="tx2"/>
                </a:solidFill>
              </a:rPr>
              <a:t>Patterns</a:t>
            </a:r>
          </a:p>
          <a:p>
            <a:pPr lvl="1"/>
            <a:r>
              <a:rPr lang="en-US" dirty="0" err="1" smtClean="0">
                <a:solidFill>
                  <a:schemeClr val="bg2">
                    <a:lumMod val="10000"/>
                  </a:schemeClr>
                </a:solidFill>
              </a:rPr>
              <a:t>Sharding</a:t>
            </a:r>
            <a:r>
              <a:rPr lang="en-US" dirty="0" smtClean="0">
                <a:solidFill>
                  <a:schemeClr val="bg2">
                    <a:lumMod val="10000"/>
                  </a:schemeClr>
                </a:solidFill>
              </a:rPr>
              <a:t> and reliable messaging</a:t>
            </a:r>
          </a:p>
          <a:p>
            <a:pPr lvl="1"/>
            <a:r>
              <a:rPr lang="en-US" dirty="0" err="1" smtClean="0">
                <a:solidFill>
                  <a:schemeClr val="bg2">
                    <a:lumMod val="10000"/>
                  </a:schemeClr>
                </a:solidFill>
              </a:rPr>
              <a:t>Sharding</a:t>
            </a:r>
            <a:r>
              <a:rPr lang="en-US" dirty="0" smtClean="0">
                <a:solidFill>
                  <a:schemeClr val="bg2">
                    <a:lumMod val="10000"/>
                  </a:schemeClr>
                </a:solidFill>
              </a:rPr>
              <a:t> and fan/out query layer</a:t>
            </a:r>
          </a:p>
          <a:p>
            <a:pPr lvl="1"/>
            <a:r>
              <a:rPr lang="en-US" dirty="0" smtClean="0">
                <a:solidFill>
                  <a:schemeClr val="bg2">
                    <a:lumMod val="10000"/>
                  </a:schemeClr>
                </a:solidFill>
              </a:rPr>
              <a:t>Caching layer</a:t>
            </a:r>
          </a:p>
          <a:p>
            <a:pPr lvl="0"/>
            <a:endParaRPr lang="en-US" dirty="0">
              <a:solidFill>
                <a:schemeClr val="tx2"/>
              </a:solidFill>
            </a:endParaRPr>
          </a:p>
          <a:p>
            <a:pPr lvl="0"/>
            <a:r>
              <a:rPr lang="en-US" dirty="0" smtClean="0">
                <a:solidFill>
                  <a:schemeClr val="tx2"/>
                </a:solidFill>
              </a:rPr>
              <a:t>Customer Examples</a:t>
            </a:r>
          </a:p>
          <a:p>
            <a:pPr lvl="1"/>
            <a:r>
              <a:rPr lang="en-US" dirty="0" smtClean="0">
                <a:solidFill>
                  <a:schemeClr val="bg2">
                    <a:lumMod val="10000"/>
                  </a:schemeClr>
                </a:solidFill>
              </a:rPr>
              <a:t>Social Networking: Facebook, MySpace, </a:t>
            </a:r>
            <a:r>
              <a:rPr lang="en-US" dirty="0" err="1" smtClean="0">
                <a:solidFill>
                  <a:schemeClr val="bg2">
                    <a:lumMod val="10000"/>
                  </a:schemeClr>
                </a:solidFill>
              </a:rPr>
              <a:t>etc</a:t>
            </a:r>
            <a:endParaRPr lang="en-US" dirty="0" smtClean="0">
              <a:solidFill>
                <a:schemeClr val="bg2">
                  <a:lumMod val="10000"/>
                </a:schemeClr>
              </a:solidFill>
            </a:endParaRPr>
          </a:p>
          <a:p>
            <a:pPr lvl="1"/>
            <a:r>
              <a:rPr lang="en-US" dirty="0" smtClean="0">
                <a:solidFill>
                  <a:schemeClr val="bg2">
                    <a:lumMod val="10000"/>
                  </a:schemeClr>
                </a:solidFill>
              </a:rPr>
              <a:t>Online electronic stores (cannot give names </a:t>
            </a:r>
            <a:r>
              <a:rPr lang="en-US" dirty="0" smtClean="0">
                <a:solidFill>
                  <a:schemeClr val="bg2">
                    <a:lumMod val="10000"/>
                  </a:schemeClr>
                </a:solidFill>
                <a:sym typeface="Wingdings" pitchFamily="2" charset="2"/>
              </a:rPr>
              <a:t>)</a:t>
            </a:r>
          </a:p>
          <a:p>
            <a:pPr lvl="1"/>
            <a:r>
              <a:rPr lang="en-US" dirty="0" smtClean="0">
                <a:solidFill>
                  <a:schemeClr val="bg2">
                    <a:lumMod val="10000"/>
                  </a:schemeClr>
                </a:solidFill>
                <a:sym typeface="Wingdings" pitchFamily="2" charset="2"/>
              </a:rPr>
              <a:t>Travel reservation systems (e.g. Choice International)</a:t>
            </a:r>
          </a:p>
          <a:p>
            <a:pPr lvl="1"/>
            <a:r>
              <a:rPr lang="en-US" dirty="0" smtClean="0">
                <a:solidFill>
                  <a:schemeClr val="bg2">
                    <a:lumMod val="10000"/>
                  </a:schemeClr>
                </a:solidFill>
                <a:sym typeface="Wingdings" pitchFamily="2" charset="2"/>
              </a:rPr>
              <a:t>MSN Casual Gaming</a:t>
            </a:r>
          </a:p>
          <a:p>
            <a:pPr lvl="1"/>
            <a:r>
              <a:rPr lang="en-US" dirty="0" smtClean="0">
                <a:solidFill>
                  <a:schemeClr val="bg2">
                    <a:lumMod val="10000"/>
                  </a:schemeClr>
                </a:solidFill>
                <a:sym typeface="Wingdings" pitchFamily="2" charset="2"/>
              </a:rPr>
              <a:t>etc.</a:t>
            </a:r>
            <a:endParaRPr lang="en-US" dirty="0" smtClean="0">
              <a:solidFill>
                <a:schemeClr val="bg2">
                  <a:lumMod val="10000"/>
                </a:schemeClr>
              </a:solidFill>
            </a:endParaRPr>
          </a:p>
          <a:p>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646540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Lessons Learned from THESE scenarios</a:t>
            </a:r>
            <a:endParaRPr lang="en-US" sz="3200" dirty="0"/>
          </a:p>
        </p:txBody>
      </p:sp>
      <p:sp>
        <p:nvSpPr>
          <p:cNvPr id="3" name="Content Placeholder 2"/>
          <p:cNvSpPr>
            <a:spLocks noGrp="1"/>
          </p:cNvSpPr>
          <p:nvPr>
            <p:ph type="body" sz="quarter" idx="10"/>
          </p:nvPr>
        </p:nvSpPr>
        <p:spPr>
          <a:xfrm>
            <a:off x="389436" y="895350"/>
            <a:ext cx="8525964" cy="4248150"/>
          </a:xfrm>
        </p:spPr>
        <p:txBody>
          <a:bodyPr>
            <a:normAutofit fontScale="85000" lnSpcReduction="20000"/>
          </a:bodyPr>
          <a:lstStyle/>
          <a:p>
            <a:r>
              <a:rPr lang="en-US" sz="2400" dirty="0">
                <a:solidFill>
                  <a:schemeClr val="tx2"/>
                </a:solidFill>
              </a:rPr>
              <a:t>Require</a:t>
            </a:r>
            <a:r>
              <a:rPr lang="en-US" sz="2400" dirty="0" smtClean="0"/>
              <a:t> </a:t>
            </a:r>
            <a:r>
              <a:rPr lang="en-US" sz="2400" dirty="0">
                <a:solidFill>
                  <a:schemeClr val="tx2"/>
                </a:solidFill>
              </a:rPr>
              <a:t>high availability</a:t>
            </a:r>
          </a:p>
          <a:p>
            <a:r>
              <a:rPr lang="en-US" sz="2400" dirty="0">
                <a:solidFill>
                  <a:schemeClr val="tx2"/>
                </a:solidFill>
              </a:rPr>
              <a:t>Be able to scale out:</a:t>
            </a:r>
          </a:p>
          <a:p>
            <a:pPr lvl="1"/>
            <a:r>
              <a:rPr lang="en-US" sz="2000" dirty="0" smtClean="0"/>
              <a:t>Functional and Data Partitioning Architecture</a:t>
            </a:r>
          </a:p>
          <a:p>
            <a:pPr lvl="1"/>
            <a:r>
              <a:rPr lang="en-US" sz="2000" dirty="0" smtClean="0"/>
              <a:t>Provide scale-out processing:</a:t>
            </a:r>
          </a:p>
          <a:p>
            <a:pPr lvl="2"/>
            <a:r>
              <a:rPr lang="en-US" sz="1600" dirty="0" smtClean="0"/>
              <a:t>Function shipping</a:t>
            </a:r>
          </a:p>
          <a:p>
            <a:pPr lvl="2"/>
            <a:r>
              <a:rPr lang="en-US" sz="1600" dirty="0" err="1" smtClean="0"/>
              <a:t>Fanout</a:t>
            </a:r>
            <a:r>
              <a:rPr lang="en-US" sz="1600" dirty="0" smtClean="0"/>
              <a:t> and Map/Reduce processing</a:t>
            </a:r>
          </a:p>
          <a:p>
            <a:pPr lvl="1"/>
            <a:r>
              <a:rPr lang="en-US" sz="2000" dirty="0" smtClean="0"/>
              <a:t>Be able to deal with failures:</a:t>
            </a:r>
          </a:p>
          <a:p>
            <a:pPr lvl="2"/>
            <a:r>
              <a:rPr lang="en-US" sz="1600" dirty="0" smtClean="0"/>
              <a:t>Quorum</a:t>
            </a:r>
          </a:p>
          <a:p>
            <a:pPr lvl="2"/>
            <a:r>
              <a:rPr lang="en-US" sz="1600" dirty="0" smtClean="0"/>
              <a:t>Retries</a:t>
            </a:r>
          </a:p>
          <a:p>
            <a:pPr lvl="2"/>
            <a:r>
              <a:rPr lang="en-US" sz="1600" dirty="0" smtClean="0"/>
              <a:t>Eventual Consistency (similar to Read-consistent Snapshot Isolation)</a:t>
            </a:r>
          </a:p>
          <a:p>
            <a:r>
              <a:rPr lang="en-US" sz="2400" dirty="0">
                <a:solidFill>
                  <a:schemeClr val="tx2"/>
                </a:solidFill>
              </a:rPr>
              <a:t>Be able to quickly grow and change:</a:t>
            </a:r>
          </a:p>
          <a:p>
            <a:pPr lvl="1"/>
            <a:r>
              <a:rPr lang="en-US" sz="2000" dirty="0" smtClean="0"/>
              <a:t>Elastic scale</a:t>
            </a:r>
          </a:p>
          <a:p>
            <a:pPr lvl="1"/>
            <a:r>
              <a:rPr lang="en-US" sz="2000" dirty="0" smtClean="0"/>
              <a:t>Flexible, open schema</a:t>
            </a:r>
          </a:p>
          <a:p>
            <a:pPr lvl="1"/>
            <a:r>
              <a:rPr lang="en-US" sz="2000" dirty="0" smtClean="0"/>
              <a:t>Multi-version schema support</a:t>
            </a:r>
            <a:br>
              <a:rPr lang="en-US" sz="2000" dirty="0" smtClean="0"/>
            </a:br>
            <a:endParaRPr lang="en-US" sz="2000" dirty="0" smtClean="0"/>
          </a:p>
          <a:p>
            <a:pPr marL="0" indent="0">
              <a:buNone/>
            </a:pPr>
            <a:r>
              <a:rPr lang="en-US" sz="2400" dirty="0">
                <a:solidFill>
                  <a:schemeClr val="tx2"/>
                </a:solidFill>
              </a:rPr>
              <a:t>Move better support for these patterns into the Data Platform!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7991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is </a:t>
            </a:r>
            <a:r>
              <a:rPr lang="en-US" sz="3200" dirty="0" err="1" smtClean="0"/>
              <a:t>NoSQL</a:t>
            </a:r>
            <a:r>
              <a:rPr lang="en-US" sz="3200" dirty="0" smtClean="0"/>
              <a:t> about?</a:t>
            </a:r>
            <a:br>
              <a:rPr lang="en-US" sz="3200" dirty="0" smtClean="0"/>
            </a:br>
            <a:endParaRPr lang="en-US" sz="3200" dirty="0"/>
          </a:p>
        </p:txBody>
      </p:sp>
      <p:sp>
        <p:nvSpPr>
          <p:cNvPr id="3" name="Content Placeholder 2"/>
          <p:cNvSpPr>
            <a:spLocks noGrp="1"/>
          </p:cNvSpPr>
          <p:nvPr>
            <p:ph idx="1"/>
          </p:nvPr>
        </p:nvSpPr>
        <p:spPr>
          <a:xfrm>
            <a:off x="457200" y="819150"/>
            <a:ext cx="8686800" cy="4419600"/>
          </a:xfrm>
        </p:spPr>
        <p:txBody>
          <a:bodyPr>
            <a:normAutofit fontScale="62500" lnSpcReduction="20000"/>
          </a:bodyPr>
          <a:lstStyle/>
          <a:p>
            <a:r>
              <a:rPr lang="en-US" sz="2600" dirty="0" err="1">
                <a:solidFill>
                  <a:schemeClr val="tx2"/>
                </a:solidFill>
              </a:rPr>
              <a:t>NoSQL</a:t>
            </a:r>
            <a:r>
              <a:rPr lang="en-US" sz="2600" dirty="0">
                <a:solidFill>
                  <a:schemeClr val="tx2"/>
                </a:solidFill>
              </a:rPr>
              <a:t> = operational and developer agility at low </a:t>
            </a:r>
            <a:r>
              <a:rPr lang="en-US" sz="2600" dirty="0" err="1">
                <a:solidFill>
                  <a:schemeClr val="tx2"/>
                </a:solidFill>
              </a:rPr>
              <a:t>CapEx</a:t>
            </a:r>
            <a:r>
              <a:rPr lang="en-US" sz="2600" dirty="0">
                <a:solidFill>
                  <a:schemeClr val="tx2"/>
                </a:solidFill>
              </a:rPr>
              <a:t> and </a:t>
            </a:r>
            <a:r>
              <a:rPr lang="en-US" sz="2600" dirty="0" err="1">
                <a:solidFill>
                  <a:schemeClr val="tx2"/>
                </a:solidFill>
              </a:rPr>
              <a:t>OpEx</a:t>
            </a:r>
            <a:r>
              <a:rPr lang="en-US" sz="2600" dirty="0" smtClean="0">
                <a:solidFill>
                  <a:schemeClr val="tx2"/>
                </a:solidFill>
              </a:rPr>
              <a:t>!</a:t>
            </a:r>
            <a:br>
              <a:rPr lang="en-US" sz="2600" dirty="0" smtClean="0">
                <a:solidFill>
                  <a:schemeClr val="tx2"/>
                </a:solidFill>
              </a:rPr>
            </a:br>
            <a:endParaRPr lang="en-US" sz="2600" dirty="0">
              <a:solidFill>
                <a:schemeClr val="tx2"/>
              </a:solidFill>
            </a:endParaRPr>
          </a:p>
          <a:p>
            <a:r>
              <a:rPr lang="en-US" sz="2600" dirty="0">
                <a:solidFill>
                  <a:schemeClr val="tx2"/>
                </a:solidFill>
              </a:rPr>
              <a:t>Low Cost</a:t>
            </a:r>
          </a:p>
          <a:p>
            <a:pPr lvl="1"/>
            <a:r>
              <a:rPr lang="en-US" sz="2000" b="1" dirty="0"/>
              <a:t>Free</a:t>
            </a:r>
            <a:r>
              <a:rPr lang="en-US" sz="2000" dirty="0"/>
              <a:t> Open Source Stores</a:t>
            </a:r>
          </a:p>
          <a:p>
            <a:pPr lvl="1"/>
            <a:r>
              <a:rPr lang="en-US" sz="2000" dirty="0" smtClean="0"/>
              <a:t>Scale </a:t>
            </a:r>
            <a:r>
              <a:rPr lang="en-US" sz="2000" dirty="0" err="1" smtClean="0"/>
              <a:t>CapEx</a:t>
            </a:r>
            <a:r>
              <a:rPr lang="en-US" sz="2000" dirty="0" smtClean="0"/>
              <a:t> cost </a:t>
            </a:r>
            <a:r>
              <a:rPr lang="en-US" sz="2000" dirty="0"/>
              <a:t>below customer growth </a:t>
            </a:r>
            <a:r>
              <a:rPr lang="en-US" sz="2000" dirty="0" smtClean="0"/>
              <a:t>rate</a:t>
            </a:r>
          </a:p>
          <a:p>
            <a:pPr lvl="1"/>
            <a:r>
              <a:rPr lang="en-US" sz="2000" b="1" dirty="0" smtClean="0"/>
              <a:t>Web friendly </a:t>
            </a:r>
            <a:r>
              <a:rPr lang="en-US" sz="2000" dirty="0" smtClean="0"/>
              <a:t>developer model and tool chain</a:t>
            </a:r>
            <a:br>
              <a:rPr lang="en-US" sz="2000" dirty="0" smtClean="0"/>
            </a:br>
            <a:endParaRPr lang="en-US" sz="1800" dirty="0" smtClean="0"/>
          </a:p>
          <a:p>
            <a:r>
              <a:rPr lang="en-US" sz="2600" dirty="0">
                <a:solidFill>
                  <a:schemeClr val="tx2"/>
                </a:solidFill>
              </a:rPr>
              <a:t>Processing </a:t>
            </a:r>
            <a:r>
              <a:rPr lang="en-US" sz="2600" dirty="0" smtClean="0">
                <a:solidFill>
                  <a:schemeClr val="tx2"/>
                </a:solidFill>
              </a:rPr>
              <a:t>Paradigms</a:t>
            </a:r>
            <a:endParaRPr lang="en-US" sz="2600" dirty="0">
              <a:solidFill>
                <a:schemeClr val="tx2"/>
              </a:solidFill>
            </a:endParaRPr>
          </a:p>
          <a:p>
            <a:pPr lvl="1"/>
            <a:r>
              <a:rPr lang="en-US" sz="2000" b="1" dirty="0"/>
              <a:t>High Availability </a:t>
            </a:r>
            <a:r>
              <a:rPr lang="en-US" sz="2000" dirty="0" smtClean="0"/>
              <a:t>(scalable Replication, Fast Failover, DR/</a:t>
            </a:r>
            <a:r>
              <a:rPr lang="en-US" sz="2000" dirty="0" err="1" smtClean="0"/>
              <a:t>GeoDR</a:t>
            </a:r>
            <a:r>
              <a:rPr lang="en-US" sz="2000" dirty="0" smtClean="0"/>
              <a:t>, tunable latency)</a:t>
            </a:r>
            <a:endParaRPr lang="en-US" sz="2000" dirty="0"/>
          </a:p>
          <a:p>
            <a:pPr lvl="1"/>
            <a:r>
              <a:rPr lang="en-US" sz="2000" b="1" dirty="0" smtClean="0"/>
              <a:t>Scale-out</a:t>
            </a:r>
            <a:r>
              <a:rPr lang="en-US" sz="2000" dirty="0" smtClean="0"/>
              <a:t> (</a:t>
            </a:r>
            <a:r>
              <a:rPr lang="en-US" sz="2000" dirty="0" err="1" smtClean="0"/>
              <a:t>Sharding</a:t>
            </a:r>
            <a:r>
              <a:rPr lang="en-US" sz="2000" dirty="0" smtClean="0"/>
              <a:t>, Map-Reduce, Elasticity)</a:t>
            </a:r>
          </a:p>
          <a:p>
            <a:pPr lvl="1"/>
            <a:r>
              <a:rPr lang="en-US" sz="2000" b="1" dirty="0" smtClean="0"/>
              <a:t>Performance</a:t>
            </a:r>
            <a:r>
              <a:rPr lang="en-US" sz="2000" dirty="0" smtClean="0"/>
              <a:t> (tuned for specific workloads, Caching, co-located compute with partitioned state)</a:t>
            </a:r>
          </a:p>
          <a:p>
            <a:pPr lvl="1"/>
            <a:r>
              <a:rPr lang="en-US" sz="2000" b="1" dirty="0" smtClean="0"/>
              <a:t>Tunable/Eventual Consistency</a:t>
            </a:r>
            <a:br>
              <a:rPr lang="en-US" sz="2000" b="1" dirty="0" smtClean="0"/>
            </a:br>
            <a:endParaRPr lang="en-US" sz="2000" b="1" dirty="0" smtClean="0"/>
          </a:p>
          <a:p>
            <a:r>
              <a:rPr lang="en-US" sz="2600" dirty="0">
                <a:solidFill>
                  <a:schemeClr val="tx2"/>
                </a:solidFill>
              </a:rPr>
              <a:t>Data Model Paradigms</a:t>
            </a:r>
          </a:p>
          <a:p>
            <a:pPr lvl="1"/>
            <a:r>
              <a:rPr lang="en-US" sz="2000" b="1" dirty="0" smtClean="0"/>
              <a:t>Data first: Flexible Schema</a:t>
            </a:r>
          </a:p>
          <a:p>
            <a:pPr lvl="1"/>
            <a:r>
              <a:rPr lang="en-US" sz="2000" b="1" dirty="0" smtClean="0"/>
              <a:t>Low-impedance mismatch </a:t>
            </a:r>
            <a:r>
              <a:rPr lang="en-US" sz="2000" dirty="0" smtClean="0"/>
              <a:t>between programming and data model:</a:t>
            </a:r>
          </a:p>
          <a:p>
            <a:pPr lvl="2"/>
            <a:r>
              <a:rPr lang="en-US" sz="1700" dirty="0" smtClean="0"/>
              <a:t>Key-Documents and Objects (BLOBS, JSON, XML, POJO)</a:t>
            </a:r>
          </a:p>
          <a:p>
            <a:pPr lvl="2"/>
            <a:r>
              <a:rPr lang="en-US" sz="1700" dirty="0" smtClean="0"/>
              <a:t>Key-Wide Sparse Column Sets</a:t>
            </a:r>
          </a:p>
          <a:p>
            <a:pPr lvl="2"/>
            <a:r>
              <a:rPr lang="en-US" sz="1700" dirty="0" smtClean="0"/>
              <a:t>Graphs (e.g., RDF)</a:t>
            </a:r>
            <a:br>
              <a:rPr lang="en-US" sz="1700" dirty="0" smtClean="0"/>
            </a:br>
            <a:endParaRPr lang="en-US" sz="1700" dirty="0" smtClean="0"/>
          </a:p>
          <a:p>
            <a:r>
              <a:rPr lang="en-US" sz="2600" dirty="0">
                <a:solidFill>
                  <a:schemeClr val="tx2"/>
                </a:solidFill>
              </a:rPr>
              <a:t>Range from devices, over OLTP Web 2.0 applications to </a:t>
            </a:r>
            <a:r>
              <a:rPr lang="en-US" sz="2600" dirty="0" err="1">
                <a:solidFill>
                  <a:schemeClr val="tx2"/>
                </a:solidFill>
              </a:rPr>
              <a:t>BigData</a:t>
            </a:r>
            <a:r>
              <a:rPr lang="en-US" sz="2600" dirty="0">
                <a:solidFill>
                  <a:schemeClr val="tx2"/>
                </a:solidFill>
              </a:rPr>
              <a:t> Analytics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335219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QL_2012_Deck_16-9_100411">
  <a:themeElements>
    <a:clrScheme name="SQL Denali">
      <a:dk1>
        <a:srgbClr val="595959"/>
      </a:dk1>
      <a:lt1>
        <a:srgbClr val="FFFFFF"/>
      </a:lt1>
      <a:dk2>
        <a:srgbClr val="CC0000"/>
      </a:dk2>
      <a:lt2>
        <a:srgbClr val="CCCCCC"/>
      </a:lt2>
      <a:accent1>
        <a:srgbClr val="CEDD61"/>
      </a:accent1>
      <a:accent2>
        <a:srgbClr val="FF9100"/>
      </a:accent2>
      <a:accent3>
        <a:srgbClr val="00DAFF"/>
      </a:accent3>
      <a:accent4>
        <a:srgbClr val="85913C"/>
      </a:accent4>
      <a:accent5>
        <a:srgbClr val="C43300"/>
      </a:accent5>
      <a:accent6>
        <a:srgbClr val="008BC7"/>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10009</Type>
    <SequenceNumber>1004</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DocumentDescription xmlns="4e240d41-6d38-4eac-9584-b3f543b50010">Strata 2012 presentation</DocumentDescription>
    <IconOverlay xmlns="http://schemas.microsoft.com/sharepoint/v4" xsi:nil="true"/>
    <LanguagesTaxHTField0 xmlns="4e240d41-6d38-4eac-9584-b3f543b50010">
      <Terms xmlns="http://schemas.microsoft.com/office/infopath/2007/PartnerControls"/>
    </LanguagesTaxHTField0>
    <Thumbnail1 xmlns="4e240d41-6d38-4eac-9584-b3f543b50010">
      <Url xsi:nil="true"/>
      <Description xsi:nil="true"/>
    </Thumbnail1>
    <RoutingRuleDescription xmlns="http://schemas.microsoft.com/sharepoint/v3" xsi:nil="true"/>
    <ItemTypeTaxHTField0 xmlns="4e240d41-6d38-4eac-9584-b3f543b50010">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3ba3fe7b-e0a0-4921-8b33-d25a05c69d10</TermId>
        </TermInfo>
      </Terms>
    </ItemTypeTaxHTField0>
    <TaxCatchAll xmlns="230e9df3-be65-4c73-a93b-d1236ebd677e">
      <Value>21</Value>
      <Value>16156</Value>
      <Value>16155</Value>
      <Value>12990</Value>
      <Value>10070</Value>
      <Value>13300</Value>
      <Value>16181</Value>
    </TaxCatchAll>
    <ProductsTaxHTField0 xmlns="4e240d41-6d38-4eac-9584-b3f543b50010">
      <Terms xmlns="http://schemas.microsoft.com/office/infopath/2007/PartnerControls">
        <TermInfo xmlns="http://schemas.microsoft.com/office/infopath/2007/PartnerControls">
          <TermName xmlns="http://schemas.microsoft.com/office/infopath/2007/PartnerControls">Microsoft SQL Server 2012</TermName>
          <TermId xmlns="http://schemas.microsoft.com/office/infopath/2007/PartnerControls">41edbf73-2fbc-4486-9307-7a973f4f9ca7</TermId>
        </TermInfo>
      </Terms>
    </ProductsTaxHTField0>
    <RolesTaxHTField0 xmlns="4e240d41-6d38-4eac-9584-b3f543b50010">
      <Terms xmlns="http://schemas.microsoft.com/office/infopath/2007/PartnerControls"/>
    </RolesTaxHTField0>
    <SegmentsTaxHTField0 xmlns="4e240d41-6d38-4eac-9584-b3f543b50010">
      <Terms xmlns="http://schemas.microsoft.com/office/infopath/2007/PartnerControls"/>
    </SegmentsTaxHTField0>
    <AudiencesTaxHTField0 xmlns="4e240d41-6d38-4eac-9584-b3f543b50010">
      <Terms xmlns="http://schemas.microsoft.com/office/infopath/2007/PartnerControls"/>
    </AudiencesTaxHTField0>
    <GroupsTaxHTField0 xmlns="4e240d41-6d38-4eac-9584-b3f543b50010">
      <Terms xmlns="http://schemas.microsoft.com/office/infopath/2007/PartnerControls"/>
    </GroupsTaxHTField0>
    <RegionTaxHTField0 xmlns="4e240d41-6d38-4eac-9584-b3f543b50010">
      <Terms xmlns="http://schemas.microsoft.com/office/infopath/2007/PartnerControls"/>
    </RegionTaxHTField0>
    <CoOwner xmlns="4e240d41-6d38-4eac-9584-b3f543b50010">
      <UserInfo>
        <DisplayName>REDMOND\v-malle</DisplayName>
        <AccountId>81608</AccountId>
        <AccountType/>
      </UserInfo>
      <UserInfo>
        <DisplayName>REDMOND\v-cbaird</DisplayName>
        <AccountId>332</AccountId>
        <AccountType/>
      </UserInfo>
      <UserInfo>
        <DisplayName>REDMOND\a-jonoel</DisplayName>
        <AccountId>121704</AccountId>
        <AccountType/>
      </UserInfo>
    </CoOwner>
    <BusinessArchitectureTaxHTField0 xmlns="4e240d41-6d38-4eac-9584-b3f543b50010">
      <Terms xmlns="http://schemas.microsoft.com/office/infopath/2007/PartnerControls"/>
    </BusinessArchitectureTaxHTField0>
    <PartnersTaxHTField0 xmlns="4e240d41-6d38-4eac-9584-b3f543b50010">
      <Terms xmlns="http://schemas.microsoft.com/office/infopath/2007/PartnerControls"/>
    </PartnersTaxHTField0>
    <CompetitorsTaxHTField0 xmlns="4e240d41-6d38-4eac-9584-b3f543b50010">
      <Terms xmlns="http://schemas.microsoft.com/office/infopath/2007/PartnerControls"/>
    </CompetitorsTaxHTField0>
    <ActivitiesAndProgramsTaxHTField0 xmlns="4e240d41-6d38-4eac-9584-b3f543b50010">
      <Terms xmlns="http://schemas.microsoft.com/office/infopath/2007/PartnerControls">
        <TermInfo xmlns="http://schemas.microsoft.com/office/infopath/2007/PartnerControls">
          <TermName xmlns="http://schemas.microsoft.com/office/infopath/2007/PartnerControls">Microsoft product launch campaigns</TermName>
          <TermId xmlns="http://schemas.microsoft.com/office/infopath/2007/PartnerControls">e634bb7f-b77b-4305-b346-03da1c4c6f6e</TermId>
        </TermInfo>
      </Terms>
    </ActivitiesAndProgramsTaxHTField0>
    <Owner xmlns="4e240d41-6d38-4eac-9584-b3f543b50010">
      <UserInfo>
        <DisplayName>REDMOND\nking</DisplayName>
        <AccountId>8797</AccountId>
        <AccountType/>
      </UserInfo>
    </Owner>
    <TopicsTaxHTField0 xmlns="4e240d41-6d38-4eac-9584-b3f543b50010">
      <Terms xmlns="http://schemas.microsoft.com/office/infopath/2007/PartnerControls"/>
    </TopicsTaxHTField0>
    <ConfidentialityTaxHTField0 xmlns="4e240d41-6d38-4eac-9584-b3f543b50010">
      <Terms xmlns="http://schemas.microsoft.com/office/infopath/2007/PartnerControls">
        <TermInfo xmlns="http://schemas.microsoft.com/office/infopath/2007/PartnerControls">
          <TermName xmlns="http://schemas.microsoft.com/office/infopath/2007/PartnerControls">Microsoft confidential</TermName>
          <TermId xmlns="http://schemas.microsoft.com/office/infopath/2007/PartnerControls">461efa83-0283-486a-a8d5-943328f3693f</TermId>
        </TermInfo>
      </Terms>
    </ConfidentialityTaxHTField0>
    <SMSGDomainTaxHTField0 xmlns="4e240d41-6d38-4eac-9584-b3f543b50010">
      <Terms xmlns="http://schemas.microsoft.com/office/infopath/2007/PartnerControls"/>
    </SMSGDomainTaxHTField0>
    <IndustriesTaxHTField0 xmlns="4e240d41-6d38-4eac-9584-b3f543b50010">
      <Terms xmlns="http://schemas.microsoft.com/office/infopath/2007/PartnerControls"/>
    </IndustriesTaxHTField0>
    <CapabilitiesTaxHTField0 xmlns="4e240d41-6d38-4eac-9584-b3f543b50010">
      <Terms xmlns="http://schemas.microsoft.com/office/infopath/2007/PartnerControls"/>
    </CapabilitiesTaxHTField0>
    <TaxKeywordTaxHTField xmlns="230e9df3-be65-4c73-a93b-d1236ebd677e">
      <Terms xmlns="http://schemas.microsoft.com/office/infopath/2007/PartnerControls">
        <TermInfo xmlns="http://schemas.microsoft.com/office/infopath/2007/PartnerControls">
          <TermName xmlns="http://schemas.microsoft.com/office/infopath/2007/PartnerControls">Microsoft SQL Server 2012</TermName>
          <TermId xmlns="http://schemas.microsoft.com/office/infopath/2007/PartnerControls">41edbf73-2fbc-4486-9307-7a973f4f9ca7</TermId>
        </TermInfo>
        <TermInfo xmlns="http://schemas.microsoft.com/office/infopath/2007/PartnerControls">
          <TermName xmlns="http://schemas.microsoft.com/office/infopath/2007/PartnerControls">Microsoft product launch campaigns</TermName>
          <TermId xmlns="http://schemas.microsoft.com/office/infopath/2007/PartnerControls">e634bb7f-b77b-4305-b346-03da1c4c6f6e</TermId>
        </TermInfo>
        <TermInfo xmlns="http://schemas.microsoft.com/office/infopath/2007/PartnerControls">
          <TermName xmlns="http://schemas.microsoft.com/office/infopath/2007/PartnerControls">creative bills of materials</TermName>
          <TermId xmlns="http://schemas.microsoft.com/office/infopath/2007/PartnerControls">41fdcb37-e00a-4bc7-bb1d-fc9c913215a8</TermId>
        </TermInfo>
      </Terms>
    </TaxKeywordTaxHTField>
    <_dlc_DocId xmlns="230e9df3-be65-4c73-a93b-d1236ebd677e">KC00-15-148957</_dlc_DocId>
    <_dlc_DocIdUrl xmlns="230e9df3-be65-4c73-a93b-d1236ebd677e">
      <Url>http://infopedia/docstore/_layouts/DocIdRedir.aspx?ID=KC00-15-148957</Url>
      <Description>KC00-15-148957</Description>
    </_dlc_DocIdUrl>
    <AverageRating xmlns="http://schemas.microsoft.com/sharepoint/v3" xsi:nil="true"/>
  </documentManagement>
</p:properties>
</file>

<file path=customXml/item3.xml><?xml version="1.0" encoding="utf-8"?>
<?mso-contentType ?>
<SharedContentType xmlns="Microsoft.SharePoint.Taxonomy.ContentTypeSync" SourceId="e385fb40-52d4-4fae-9c5b-3e8ff8a5878e" ContentTypeId="0x010100FF1FAB0DEDE9AF4ABA57B67AF4A9F321" PreviousValue="false"/>
</file>

<file path=customXml/item4.xml><?xml version="1.0" encoding="utf-8"?>
<ct:contentTypeSchema xmlns:ct="http://schemas.microsoft.com/office/2006/metadata/contentType" xmlns:ma="http://schemas.microsoft.com/office/2006/metadata/properties/metaAttributes" ct:_="" ma:_="" ma:contentTypeName="KCDoc" ma:contentTypeID="0x010100FF1FAB0DEDE9AF4ABA57B67AF4A9F3210200596A0E07C3E77448942F9A5D1E81E582" ma:contentTypeVersion="46" ma:contentTypeDescription="" ma:contentTypeScope="" ma:versionID="d60cc76a65c378f96bdf97981ebb91ae">
  <xsd:schema xmlns:xsd="http://www.w3.org/2001/XMLSchema" xmlns:xs="http://www.w3.org/2001/XMLSchema" xmlns:p="http://schemas.microsoft.com/office/2006/metadata/properties" xmlns:ns1="http://schemas.microsoft.com/sharepoint/v3" xmlns:ns2="230e9df3-be65-4c73-a93b-d1236ebd677e" xmlns:ns3="4e240d41-6d38-4eac-9584-b3f543b50010" xmlns:ns4="http://schemas.microsoft.com/sharepoint/v4" targetNamespace="http://schemas.microsoft.com/office/2006/metadata/properties" ma:root="true" ma:fieldsID="d579ba89b9ab1590fd0b7b657e5ecee5" ns1:_="" ns2:_="" ns3:_="" ns4:_="">
    <xsd:import namespace="http://schemas.microsoft.com/sharepoint/v3"/>
    <xsd:import namespace="230e9df3-be65-4c73-a93b-d1236ebd677e"/>
    <xsd:import namespace="4e240d41-6d38-4eac-9584-b3f543b50010"/>
    <xsd:import namespace="http://schemas.microsoft.com/sharepoint/v4"/>
    <xsd:element name="properties">
      <xsd:complexType>
        <xsd:sequence>
          <xsd:element name="documentManagement">
            <xsd:complexType>
              <xsd:all>
                <xsd:element ref="ns3:Thumbnail1" minOccurs="0"/>
                <xsd:element ref="ns3:DocumentDescription" minOccurs="0"/>
                <xsd:element ref="ns2:TaxKeywordTaxHTField" minOccurs="0"/>
                <xsd:element ref="ns2:TaxCatchAll" minOccurs="0"/>
                <xsd:element ref="ns2:TaxCatchAllLabel" minOccurs="0"/>
                <xsd:element ref="ns3:ItemTypeTaxHTField0" minOccurs="0"/>
                <xsd:element ref="ns1:AverageRating" minOccurs="0"/>
                <xsd:element ref="ns1:RatingCount" minOccurs="0"/>
                <xsd:element ref="ns2:_dlc_DocId" minOccurs="0"/>
                <xsd:element ref="ns2:_dlc_DocIdUrl" minOccurs="0"/>
                <xsd:element ref="ns2:_dlc_DocIdPersistId" minOccurs="0"/>
                <xsd:element ref="ns4:IconOverlay" minOccurs="0"/>
                <xsd:element ref="ns3:PartnersTaxHTField0" minOccurs="0"/>
                <xsd:element ref="ns3:CapabilitiesTaxHTField0" minOccurs="0"/>
                <xsd:element ref="ns3:RolesTaxHTField0" minOccurs="0"/>
                <xsd:element ref="ns3:ProductsTaxHTField0" minOccurs="0"/>
                <xsd:element ref="ns3:CompetitorsTaxHTField0" minOccurs="0"/>
                <xsd:element ref="ns3:SegmentsTaxHTField0" minOccurs="0"/>
                <xsd:element ref="ns3:IndustriesTaxHTField0" minOccurs="0"/>
                <xsd:element ref="ns3:AudiencesTaxHTField0" minOccurs="0"/>
                <xsd:element ref="ns3:RegionTaxHTField0" minOccurs="0"/>
                <xsd:element ref="ns3:ConfidentialityTaxHTField0" minOccurs="0"/>
                <xsd:element ref="ns3:BusinessArchitectureTaxHTField0" minOccurs="0"/>
                <xsd:element ref="ns3:TopicsTaxHTField0" minOccurs="0"/>
                <xsd:element ref="ns3:GroupsTaxHTField0" minOccurs="0"/>
                <xsd:element ref="ns3:CoOwner" minOccurs="0"/>
                <xsd:element ref="ns3:ActivitiesAndProgramsTaxHTField0" minOccurs="0"/>
                <xsd:element ref="ns3:Owner" minOccurs="0"/>
                <xsd:element ref="ns1:RoutingRuleDescription" minOccurs="0"/>
                <xsd:element ref="ns3:SMSGDomainTaxHTField0" minOccurs="0"/>
                <xsd:element ref="ns1:_vti_ItemDeclaredRecord" minOccurs="0"/>
                <xsd:element ref="ns1:_vti_ItemHoldRecordStatus" minOccurs="0"/>
                <xsd:element ref="ns3:Language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4" nillable="true" ma:displayName="Rating (0-5)" ma:decimals="2" ma:description="Average value of all the ratings that have been submitted" ma:indexed="true" ma:internalName="Rating_x0020__x0028_0_x002d_5_x0029_" ma:readOnly="true">
      <xsd:simpleType>
        <xsd:restriction base="dms:Number"/>
      </xsd:simpleType>
    </xsd:element>
    <xsd:element name="RatingCount" ma:index="15" nillable="true" ma:displayName="Number of Ratings" ma:decimals="0" ma:description="Number of ratings submitted" ma:indexed="true" ma:internalName="Number_x0020_of_x0020_Ratings" ma:readOnly="true">
      <xsd:simpleType>
        <xsd:restriction base="dms:Number"/>
      </xsd:simpleType>
    </xsd:element>
    <xsd:element name="RoutingRuleDescription" ma:index="51" nillable="true" ma:displayName="Description" ma:hidden="true" ma:internalName="RoutingRuleDescription" ma:readOnly="false">
      <xsd:simpleType>
        <xsd:restriction base="dms:Text">
          <xsd:maxLength value="255"/>
        </xsd:restriction>
      </xsd:simpleType>
    </xsd:element>
    <xsd:element name="_vti_ItemDeclaredRecord" ma:index="57" nillable="true" ma:displayName="Declared Record" ma:hidden="true" ma:internalName="_vti_ItemDeclaredRecord" ma:readOnly="true">
      <xsd:simpleType>
        <xsd:restriction base="dms:DateTime"/>
      </xsd:simpleType>
    </xsd:element>
    <xsd:element name="_vti_ItemHoldRecordStatus" ma:index="5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readOnly="tru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cca7b197-9018-4002-9750-a2693d6b6f1f}" ma:internalName="TaxCatchAll" ma:showField="CatchAllData" ma:web="4e240d41-6d38-4eac-9584-b3f543b500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ca7b197-9018-4002-9750-a2693d6b6f1f}" ma:internalName="TaxCatchAllLabel" ma:readOnly="true" ma:showField="CatchAllDataLabel" ma:web="4e240d41-6d38-4eac-9584-b3f543b50010">
      <xsd:complexType>
        <xsd:complexContent>
          <xsd:extension base="dms:MultiChoiceLookup">
            <xsd:sequence>
              <xsd:element name="Value" type="dms:Lookup" maxOccurs="unbounded" minOccurs="0" nillable="true"/>
            </xsd:sequence>
          </xsd:extension>
        </xsd:complexContent>
      </xsd:complexType>
    </xsd:element>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240d41-6d38-4eac-9584-b3f543b50010" elementFormDefault="qualified">
    <xsd:import namespace="http://schemas.microsoft.com/office/2006/documentManagement/types"/>
    <xsd:import namespace="http://schemas.microsoft.com/office/infopath/2007/PartnerControls"/>
    <xsd:element name="Thumbnail1" ma:index="5" nillable="true" ma:displayName="Thumbnail" ma:format="Hyperlink" ma:internalName="Thumbnail1">
      <xsd:complexType>
        <xsd:complexContent>
          <xsd:extension base="dms:URL">
            <xsd:sequence>
              <xsd:element name="Url" type="dms:ValidUrl" minOccurs="0" nillable="true"/>
              <xsd:element name="Description" type="xsd:string" nillable="true"/>
            </xsd:sequence>
          </xsd:extension>
        </xsd:complexContent>
      </xsd:complexType>
    </xsd:element>
    <xsd:element name="DocumentDescription" ma:index="6" nillable="true" ma:displayName="Document Description" ma:description="Document Description for document content type KCDoc" ma:internalName="DocumentDescription">
      <xsd:simpleType>
        <xsd:restriction base="dms:Note"/>
      </xsd:simpleType>
    </xsd:element>
    <xsd:element name="ItemTypeTaxHTField0" ma:index="12" nillable="true" ma:taxonomy="true" ma:internalName="ItemTypeTaxHTField0" ma:taxonomyFieldName="ItemType" ma:displayName="Item Type" ma:default="" ma:fieldId="{d147f11f-8a15-4fb8-8d37-5fb29263610d}"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PartnersTaxHTField0" ma:index="20" nillable="true" ma:taxonomy="true" ma:internalName="PartnersTaxHTField0" ma:taxonomyFieldName="Partners" ma:displayName="Partners" ma:readOnly="true" ma:default="" ma:fieldId="{7c281638-d92a-454e-b8fe-7088c941df66}"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CapabilitiesTaxHTField0" ma:index="22" nillable="true" ma:taxonomy="true" ma:internalName="CapabilitiesTaxHTField0" ma:taxonomyFieldName="Capabilities" ma:displayName="Capabilities" ma:readOnly="true" ma:default="" ma:fieldId="{4b2822d8-ca12-40bf-b3be-ff82055e8025}" ma:taxonomyMulti="true" ma:sspId="e385fb40-52d4-4fae-9c5b-3e8ff8a5878e" ma:termSetId="04211bf1-defe-49f2-9beb-9d8edf37d152" ma:anchorId="48e655f1-3316-4f2e-a42e-a42d1734479e" ma:open="false" ma:isKeyword="false">
      <xsd:complexType>
        <xsd:sequence>
          <xsd:element ref="pc:Terms" minOccurs="0" maxOccurs="1"/>
        </xsd:sequence>
      </xsd:complexType>
    </xsd:element>
    <xsd:element name="RolesTaxHTField0" ma:index="24" nillable="true" ma:taxonomy="true" ma:internalName="RolesTaxHTField0" ma:taxonomyFieldName="Roles" ma:displayName="Roles" ma:readOnly="true" ma:default="" ma:fieldId="{147013c4-c08e-4610-8a54-80ec865dae35}"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ProductsTaxHTField0" ma:index="26" nillable="true" ma:taxonomy="true" ma:internalName="ProductsTaxHTField0" ma:taxonomyFieldName="Products" ma:displayName="Products &amp; Technologies" ma:readOnly="true" ma:default="" ma:fieldId="{461032cf-5451-4cac-8727-96de1535ed65}"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CompetitorsTaxHTField0" ma:index="28" nillable="true" ma:taxonomy="true" ma:internalName="CompetitorsTaxHTField0" ma:taxonomyFieldName="Competitors" ma:displayName="Competition" ma:readOnly="true" ma:default="" ma:fieldId="{033f61ce-97ac-4204-9e44-87296a243ffe}"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SegmentsTaxHTField0" ma:index="30" nillable="true" ma:taxonomy="true" ma:internalName="SegmentsTaxHTField0" ma:taxonomyFieldName="Segments" ma:displayName="Customer Segments" ma:readOnly="true" ma:default="" ma:fieldId="{5810de59-adc2-4212-9275-76550f6ccd4e}"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IndustriesTaxHTField0" ma:index="32" nillable="true" ma:taxonomy="true" ma:internalName="IndustriesTaxHTField0" ma:taxonomyFieldName="Industries" ma:displayName="Industries" ma:readOnly="true" ma:default="" ma:fieldId="{28af9966-4172-49a2-8fcb-8642a15f1fc5}"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AudiencesTaxHTField0" ma:index="34" nillable="true" ma:taxonomy="true" ma:internalName="AudiencesTaxHTField0" ma:taxonomyFieldName="Audiences" ma:displayName="Customer Audiences" ma:readOnly="true" ma:default="" ma:fieldId="{e142f759-3ac7-4b2f-96cb-1e9174b500b8}"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RegionTaxHTField0" ma:index="36" nillable="true" ma:taxonomy="true" ma:internalName="RegionTaxHTField0" ma:taxonomyFieldName="Region" ma:displayName="Region" ma:readOnly="true" ma:default="" ma:fieldId="{4737695a-1cd7-4a2e-b339-4aad0188abb4}"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ConfidentialityTaxHTField0" ma:index="38" nillable="true" ma:taxonomy="true" ma:internalName="ConfidentialityTaxHTField0" ma:taxonomyFieldName="Confidentiality" ma:displayName="Confidentiality" ma:indexed="true" ma:readOnly="true" ma:default="21;#Microsoft confidential|461efa83-0283-486a-a8d5-943328f3693f" ma:fieldId="{78ab4373-53e1-48d5-ab4d-d29698f3efd9}"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BusinessArchitectureTaxHTField0" ma:index="40" nillable="true" ma:taxonomy="true" ma:internalName="BusinessArchitectureTaxHTField0" ma:taxonomyFieldName="BusinessArchitecture" ma:displayName="Business Architecture" ma:readOnly="true" ma:default="" ma:fieldId="{d7cf789b-4ee0-44de-b4df-8d5b0482baa9}"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TopicsTaxHTField0" ma:index="42" nillable="true" ma:taxonomy="true" ma:internalName="TopicsTaxHTField0" ma:taxonomyFieldName="Topics" ma:displayName="Topics" ma:readOnly="true" ma:default="" ma:fieldId="{878ad871-6083-42b1-a9d8-caa3411e86f2}"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GroupsTaxHTField0" ma:index="44" nillable="true" ma:taxonomy="true" ma:internalName="GroupsTaxHTField0" ma:taxonomyFieldName="Groups" ma:displayName="Groups" ma:readOnly="true" ma:default="" ma:fieldId="{822c6b82-c53e-484c-9c53-5c6ce5969db5}"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CoOwner" ma:index="46" nillable="true" ma:displayName="Co-Owner" ma:list="UserInfo" ma:SearchPeopleOnly="false" ma:SharePointGroup="0" ma:internalName="CoOwner" ma:readOnly="true"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ivitiesAndProgramsTaxHTField0" ma:index="47" nillable="true" ma:taxonomy="true" ma:internalName="ActivitiesAndProgramsTaxHTField0" ma:taxonomyFieldName="ActivitiesAndPrograms" ma:displayName="Activities &amp; Programs" ma:readOnly="true" ma:default="" ma:fieldId="{b1238bc0-413c-4dea-a499-043137e11d15}"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Owner" ma:index="49" nillable="true" ma:displayName="Owner" ma:indexed="true" ma:list="UserInfo" ma:SharePointGroup="0" ma:internalName="Owner" ma:readOnly="true" ma:showField="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MSGDomainTaxHTField0" ma:index="53" nillable="true" ma:taxonomy="true" ma:internalName="SMSGDomainTaxHTField0" ma:taxonomyFieldName="SMSGDomain" ma:displayName="SMSG Domain" ma:readOnly="true" ma:default="" ma:fieldId="{2c8f543d-b3fa-4810-874a-ad0f88d0f61a}"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LanguagesTaxHTField0" ma:index="59" nillable="true" ma:taxonomy="true" ma:internalName="LanguagesTaxHTField0" ma:taxonomyFieldName="Languages" ma:displayName="Languages" ma:default="" ma:fieldId="{57b7e61f-5f00-4c23-b9fb-7e2af434aabb}"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4A8500-FB4C-4005-B3A1-4F1E81687D80}">
  <ds:schemaRefs>
    <ds:schemaRef ds:uri="http://schemas.microsoft.com/sharepoint/events"/>
  </ds:schemaRefs>
</ds:datastoreItem>
</file>

<file path=customXml/itemProps2.xml><?xml version="1.0" encoding="utf-8"?>
<ds:datastoreItem xmlns:ds="http://schemas.openxmlformats.org/officeDocument/2006/customXml" ds:itemID="{25497F88-900C-4F63-8E2F-9CBC7B271AF3}">
  <ds:schemaRefs>
    <ds:schemaRef ds:uri="http://schemas.microsoft.com/sharepoint/v3"/>
    <ds:schemaRef ds:uri="http://purl.org/dc/elements/1.1/"/>
    <ds:schemaRef ds:uri="230e9df3-be65-4c73-a93b-d1236ebd677e"/>
    <ds:schemaRef ds:uri="http://schemas.microsoft.com/office/infopath/2007/PartnerControl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4e240d41-6d38-4eac-9584-b3f543b50010"/>
    <ds:schemaRef ds:uri="http://schemas.microsoft.com/sharepoint/v4"/>
    <ds:schemaRef ds:uri="http://www.w3.org/XML/1998/namespace"/>
    <ds:schemaRef ds:uri="http://purl.org/dc/terms/"/>
  </ds:schemaRefs>
</ds:datastoreItem>
</file>

<file path=customXml/itemProps3.xml><?xml version="1.0" encoding="utf-8"?>
<ds:datastoreItem xmlns:ds="http://schemas.openxmlformats.org/officeDocument/2006/customXml" ds:itemID="{E6B6C252-4D74-4C07-A29A-72CFA2E6F4A9}">
  <ds:schemaRefs>
    <ds:schemaRef ds:uri="Microsoft.SharePoint.Taxonomy.ContentTypeSync"/>
  </ds:schemaRefs>
</ds:datastoreItem>
</file>

<file path=customXml/itemProps4.xml><?xml version="1.0" encoding="utf-8"?>
<ds:datastoreItem xmlns:ds="http://schemas.openxmlformats.org/officeDocument/2006/customXml" ds:itemID="{1EE1D9EB-D46D-4299-8560-9C67955DD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4e240d41-6d38-4eac-9584-b3f543b5001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6E9734D-DF5D-4D13-BA9D-CAA1F204A1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SQL_2012_Deck_16-9_100411</Template>
  <TotalTime>2128</TotalTime>
  <Words>3061</Words>
  <Application>Microsoft Macintosh PowerPoint</Application>
  <PresentationFormat>On-screen Show (16:9)</PresentationFormat>
  <Paragraphs>433</Paragraphs>
  <Slides>24</Slides>
  <Notes>13</Notes>
  <HiddenSlides>3</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24</vt:i4>
      </vt:variant>
    </vt:vector>
  </HeadingPairs>
  <TitlesOfParts>
    <vt:vector size="30" baseType="lpstr">
      <vt:lpstr>Segoe</vt:lpstr>
      <vt:lpstr>Segoe Light</vt:lpstr>
      <vt:lpstr>Segoe UI</vt:lpstr>
      <vt:lpstr>Consolas</vt:lpstr>
      <vt:lpstr>Calibri</vt:lpstr>
      <vt:lpstr>SQL_2012_Deck_16-9_100411</vt:lpstr>
      <vt:lpstr>SQL and NoSQL Are Two Sides Of The Same Coin </vt:lpstr>
      <vt:lpstr>Agenda</vt:lpstr>
      <vt:lpstr>The Web 2.0 Business Architecture</vt:lpstr>
      <vt:lpstr>Social NetworkING: the Business Problem</vt:lpstr>
      <vt:lpstr>Solution</vt:lpstr>
      <vt:lpstr>Example Architecture</vt:lpstr>
      <vt:lpstr>Many LARGE SCALE customers using similar patterns</vt:lpstr>
      <vt:lpstr>Lessons Learned from THESE scenarios</vt:lpstr>
      <vt:lpstr>What is NoSQL about? </vt:lpstr>
      <vt:lpstr>Data Models</vt:lpstr>
      <vt:lpstr>Operational Agility</vt:lpstr>
      <vt:lpstr>Operational Agility</vt:lpstr>
      <vt:lpstr>Developer Agility</vt:lpstr>
      <vt:lpstr>What Can SQL learn From NoSQL?</vt:lpstr>
      <vt:lpstr>Example: SQL Azure Federations</vt:lpstr>
      <vt:lpstr>SQL Azure Federation Concepts</vt:lpstr>
      <vt:lpstr>Demo Map-Reduce scale-out over SQL Azure Federations</vt:lpstr>
      <vt:lpstr>What Can NOSQL learn From SQL?</vt:lpstr>
      <vt:lpstr>The Web 2.0 Business Architecture</vt:lpstr>
      <vt:lpstr>Scale-Out Data PLATFORM Architecture</vt:lpstr>
      <vt:lpstr>Big Data requires an end-to-end approach</vt:lpstr>
      <vt:lpstr>Call To Action</vt:lpstr>
      <vt:lpstr>Appendix</vt:lpstr>
      <vt:lpstr>Related Resources</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and NoSQL Are Two Sides Of The Same Coin</dc:title>
  <dc:creator>Michael Rys</dc:creator>
  <cp:keywords>Microsoft product launch campaigns; creative bills of materials; Microsoft SQL Server 2012</cp:keywords>
  <cp:lastModifiedBy>Shirley Bailes</cp:lastModifiedBy>
  <cp:revision>31</cp:revision>
  <dcterms:created xsi:type="dcterms:W3CDTF">2012-02-27T18:05:15Z</dcterms:created>
  <dcterms:modified xsi:type="dcterms:W3CDTF">2012-02-28T16:36:24Z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0x010100FF1FAB0DEDE9AF4ABA57B67AF4A9F3210200596A0E07C3E77448942F9A5D1E81E582</vt:lpwstr>
  </property>
  <property fmtid="{D5CDD505-2E9C-101B-9397-08002B2CF9AE}" pid="3" name="TaxKeyword">
    <vt:lpwstr>16156;#Microsoft SQL Server 2012|41edbf73-2fbc-4486-9307-7a973f4f9ca7;#13300;#Microsoft product launch campaigns|e634bb7f-b77b-4305-b346-03da1c4c6f6e;#16181;#creative bills of materials|41fdcb37-e00a-4bc7-bb1d-fc9c913215a8</vt:lpwstr>
  </property>
  <property fmtid="{D5CDD505-2E9C-101B-9397-08002B2CF9AE}" pid="4" name="Audiences">
    <vt:lpwstr/>
  </property>
  <property fmtid="{D5CDD505-2E9C-101B-9397-08002B2CF9AE}" pid="5" name="Capabilities">
    <vt:lpwstr/>
  </property>
  <property fmtid="{D5CDD505-2E9C-101B-9397-08002B2CF9AE}" pid="6" name="Region">
    <vt:lpwstr/>
  </property>
  <property fmtid="{D5CDD505-2E9C-101B-9397-08002B2CF9AE}" pid="7" name="Segments">
    <vt:lpwstr/>
  </property>
  <property fmtid="{D5CDD505-2E9C-101B-9397-08002B2CF9AE}" pid="8" name="Confidentiality">
    <vt:lpwstr>21;#Microsoft confidential|461efa83-0283-486a-a8d5-943328f3693f</vt:lpwstr>
  </property>
  <property fmtid="{D5CDD505-2E9C-101B-9397-08002B2CF9AE}" pid="9" name="ActivitiesAndPrograms">
    <vt:lpwstr>12990;#Microsoft product launch campaigns|e634bb7f-b77b-4305-b346-03da1c4c6f6e</vt:lpwstr>
  </property>
  <property fmtid="{D5CDD505-2E9C-101B-9397-08002B2CF9AE}" pid="10" name="Partners">
    <vt:lpwstr/>
  </property>
  <property fmtid="{D5CDD505-2E9C-101B-9397-08002B2CF9AE}" pid="11" name="Groups">
    <vt:lpwstr/>
  </property>
  <property fmtid="{D5CDD505-2E9C-101B-9397-08002B2CF9AE}" pid="12" name="Topics">
    <vt:lpwstr/>
  </property>
  <property fmtid="{D5CDD505-2E9C-101B-9397-08002B2CF9AE}" pid="13" name="Industries">
    <vt:lpwstr/>
  </property>
  <property fmtid="{D5CDD505-2E9C-101B-9397-08002B2CF9AE}" pid="14" name="Roles">
    <vt:lpwstr/>
  </property>
  <property fmtid="{D5CDD505-2E9C-101B-9397-08002B2CF9AE}" pid="15" name="SMSGDomain">
    <vt:lpwstr/>
  </property>
  <property fmtid="{D5CDD505-2E9C-101B-9397-08002B2CF9AE}" pid="16" name="Competitors">
    <vt:lpwstr/>
  </property>
  <property fmtid="{D5CDD505-2E9C-101B-9397-08002B2CF9AE}" pid="17" name="BusinessArchitecture">
    <vt:lpwstr/>
  </property>
  <property fmtid="{D5CDD505-2E9C-101B-9397-08002B2CF9AE}" pid="18" name="Products">
    <vt:lpwstr>16155;#Microsoft SQL Server 2012|41edbf73-2fbc-4486-9307-7a973f4f9ca7</vt:lpwstr>
  </property>
  <property fmtid="{D5CDD505-2E9C-101B-9397-08002B2CF9AE}" pid="19" name="_dlc_policyId">
    <vt:lpwstr/>
  </property>
  <property fmtid="{D5CDD505-2E9C-101B-9397-08002B2CF9AE}" pid="20" name="ItemRetentionFormula">
    <vt:lpwstr/>
  </property>
  <property fmtid="{D5CDD505-2E9C-101B-9397-08002B2CF9AE}" pid="21" name="ItemType">
    <vt:lpwstr>10070;#presentation slides|3ba3fe7b-e0a0-4921-8b33-d25a05c69d10</vt:lpwstr>
  </property>
  <property fmtid="{D5CDD505-2E9C-101B-9397-08002B2CF9AE}" pid="22" name="LastUpdatedByBatchTagging">
    <vt:bool>false</vt:bool>
  </property>
  <property fmtid="{D5CDD505-2E9C-101B-9397-08002B2CF9AE}" pid="23" name="Languages">
    <vt:lpwstr/>
  </property>
  <property fmtid="{D5CDD505-2E9C-101B-9397-08002B2CF9AE}" pid="24" name="_dlc_DocIdItemGuid">
    <vt:lpwstr>7ff90fa7-52ed-4b18-8d05-408abeed702b</vt:lpwstr>
  </property>
  <property fmtid="{D5CDD505-2E9C-101B-9397-08002B2CF9AE}" pid="25" name="WorkflowCreationPath">
    <vt:lpwstr>a2444f68-e94d-4cad-9dda-8c5779e7fca4,2;a2444f68-e94d-4cad-9dda-8c5779e7fca4,16;a2444f68-e94d-4cad-9dda-8c5779e7fca4,21;</vt:lpwstr>
  </property>
  <property fmtid="{D5CDD505-2E9C-101B-9397-08002B2CF9AE}" pid="26" name="SMSGTags">
    <vt:lpwstr/>
  </property>
  <property fmtid="{D5CDD505-2E9C-101B-9397-08002B2CF9AE}" pid="27" name="EnterpriseDomainTags">
    <vt:lpwstr/>
  </property>
  <property fmtid="{D5CDD505-2E9C-101B-9397-08002B2CF9AE}" pid="28" name="EnterpriseDomainTagsTaxHTField0">
    <vt:lpwstr/>
  </property>
  <property fmtid="{D5CDD505-2E9C-101B-9397-08002B2CF9AE}" pid="29" name="_docset_NoMedatataSyncRequired">
    <vt:lpwstr>False</vt:lpwstr>
  </property>
  <property fmtid="{D5CDD505-2E9C-101B-9397-08002B2CF9AE}" pid="30" name="SMSGTagsTaxHTField0">
    <vt:lpwstr/>
  </property>
</Properties>
</file>